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4" r:id="rId4"/>
    <p:sldId id="286" r:id="rId5"/>
    <p:sldId id="268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8" r:id="rId14"/>
    <p:sldId id="279" r:id="rId15"/>
    <p:sldId id="280" r:id="rId16"/>
    <p:sldId id="281" r:id="rId17"/>
    <p:sldId id="282" r:id="rId18"/>
    <p:sldId id="288" r:id="rId19"/>
    <p:sldId id="283" r:id="rId20"/>
    <p:sldId id="284" r:id="rId21"/>
    <p:sldId id="28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lisa" initials="A" lastIdx="3" clrIdx="0"/>
  <p:cmAuthor id="2" name="Paola" initials="P" lastIdx="13" clrIdx="1">
    <p:extLst>
      <p:ext uri="{19B8F6BF-5375-455C-9EA6-DF929625EA0E}">
        <p15:presenceInfo xmlns:p15="http://schemas.microsoft.com/office/powerpoint/2012/main" userId="Pao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8009"/>
    <a:srgbClr val="FF0066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4" autoAdjust="0"/>
    <p:restoredTop sz="94660"/>
  </p:normalViewPr>
  <p:slideViewPr>
    <p:cSldViewPr snapToGrid="0">
      <p:cViewPr varScale="1">
        <p:scale>
          <a:sx n="45" d="100"/>
          <a:sy n="45" d="100"/>
        </p:scale>
        <p:origin x="38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56DB-46C4-4AA7-ADEC-BE255413486C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66D7-04D6-4CB8-B8ED-EECF1E7A66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2511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56DB-46C4-4AA7-ADEC-BE255413486C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66D7-04D6-4CB8-B8ED-EECF1E7A66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996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56DB-46C4-4AA7-ADEC-BE255413486C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66D7-04D6-4CB8-B8ED-EECF1E7A66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3212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56DB-46C4-4AA7-ADEC-BE255413486C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66D7-04D6-4CB8-B8ED-EECF1E7A66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317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56DB-46C4-4AA7-ADEC-BE255413486C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66D7-04D6-4CB8-B8ED-EECF1E7A66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7339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56DB-46C4-4AA7-ADEC-BE255413486C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66D7-04D6-4CB8-B8ED-EECF1E7A66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1001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56DB-46C4-4AA7-ADEC-BE255413486C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66D7-04D6-4CB8-B8ED-EECF1E7A66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349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56DB-46C4-4AA7-ADEC-BE255413486C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66D7-04D6-4CB8-B8ED-EECF1E7A66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076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56DB-46C4-4AA7-ADEC-BE255413486C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66D7-04D6-4CB8-B8ED-EECF1E7A66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1494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56DB-46C4-4AA7-ADEC-BE255413486C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66D7-04D6-4CB8-B8ED-EECF1E7A66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4667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56DB-46C4-4AA7-ADEC-BE255413486C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66D7-04D6-4CB8-B8ED-EECF1E7A66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108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C56DB-46C4-4AA7-ADEC-BE255413486C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066D7-04D6-4CB8-B8ED-EECF1E7A66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16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amicideipopoli.org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amicideipopolipadova.it/attivita/educazione-allo-sviluppo/made-in-digital-lagenda-2030-nellera-delle-nuove-tecnologi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startthechange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generiamounanuovaitalia.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it-IT" dirty="0">
                <a:latin typeface="+mn-lt"/>
                <a:cs typeface="AngsanaUPC" panose="020B0502040204020203" pitchFamily="18" charset="-34"/>
              </a:rPr>
              <a:t>Amici dei Popoli Padova: </a:t>
            </a:r>
            <a:br>
              <a:rPr lang="it-IT" dirty="0">
                <a:latin typeface="+mn-lt"/>
                <a:cs typeface="AngsanaUPC" panose="020B0502040204020203" pitchFamily="18" charset="-34"/>
              </a:rPr>
            </a:br>
            <a:r>
              <a:rPr lang="it-IT" dirty="0">
                <a:latin typeface="+mn-lt"/>
                <a:cs typeface="AngsanaUPC" panose="020B0502040204020203" pitchFamily="18" charset="-34"/>
              </a:rPr>
              <a:t>Who are </a:t>
            </a:r>
            <a:r>
              <a:rPr lang="it-IT" dirty="0" err="1">
                <a:latin typeface="+mn-lt"/>
                <a:cs typeface="AngsanaUPC" panose="020B0502040204020203" pitchFamily="18" charset="-34"/>
              </a:rPr>
              <a:t>we</a:t>
            </a:r>
            <a:r>
              <a:rPr lang="it-IT" dirty="0">
                <a:latin typeface="+mn-lt"/>
                <a:cs typeface="AngsanaUPC" panose="020B0502040204020203" pitchFamily="18" charset="-34"/>
              </a:rPr>
              <a:t>?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 fontScale="92500"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it-IT" sz="2200" b="1" dirty="0">
                <a:cs typeface="AngsanaUPC" panose="02020603050405020304" pitchFamily="18" charset="-34"/>
              </a:rPr>
              <a:t>Amici dei Popoli Padova</a:t>
            </a:r>
            <a:r>
              <a:rPr lang="it-IT" sz="2200" dirty="0">
                <a:cs typeface="AngsanaUPC" panose="02020603050405020304" pitchFamily="18" charset="-34"/>
              </a:rPr>
              <a:t> </a:t>
            </a:r>
            <a:r>
              <a:rPr lang="it-IT" sz="2200" dirty="0" err="1">
                <a:cs typeface="AngsanaUPC" panose="02020603050405020304" pitchFamily="18" charset="-34"/>
              </a:rPr>
              <a:t>was</a:t>
            </a:r>
            <a:r>
              <a:rPr lang="it-IT" sz="2200" dirty="0">
                <a:cs typeface="AngsanaUPC" panose="02020603050405020304" pitchFamily="18" charset="-34"/>
              </a:rPr>
              <a:t> </a:t>
            </a:r>
            <a:r>
              <a:rPr lang="it-IT" sz="2200" dirty="0" err="1">
                <a:cs typeface="AngsanaUPC" panose="02020603050405020304" pitchFamily="18" charset="-34"/>
              </a:rPr>
              <a:t>founded</a:t>
            </a:r>
            <a:r>
              <a:rPr lang="it-IT" sz="2200" dirty="0">
                <a:cs typeface="AngsanaUPC" panose="02020603050405020304" pitchFamily="18" charset="-34"/>
              </a:rPr>
              <a:t> in 1983 </a:t>
            </a:r>
            <a:r>
              <a:rPr lang="it-IT" sz="2200" dirty="0" err="1">
                <a:cs typeface="AngsanaUPC" panose="02020603050405020304" pitchFamily="18" charset="-34"/>
              </a:rPr>
              <a:t>as</a:t>
            </a:r>
            <a:r>
              <a:rPr lang="it-IT" sz="2200" dirty="0">
                <a:cs typeface="AngsanaUPC" panose="02020603050405020304" pitchFamily="18" charset="-34"/>
              </a:rPr>
              <a:t> a </a:t>
            </a:r>
            <a:r>
              <a:rPr lang="it-IT" sz="2200" dirty="0" err="1">
                <a:cs typeface="AngsanaUPC" panose="02020603050405020304" pitchFamily="18" charset="-34"/>
              </a:rPr>
              <a:t>local</a:t>
            </a:r>
            <a:r>
              <a:rPr lang="it-IT" sz="2200" dirty="0">
                <a:cs typeface="AngsanaUPC" panose="02020603050405020304" pitchFamily="18" charset="-34"/>
              </a:rPr>
              <a:t> </a:t>
            </a:r>
            <a:r>
              <a:rPr lang="it-IT" sz="2200" dirty="0" err="1">
                <a:cs typeface="AngsanaUPC" panose="02020603050405020304" pitchFamily="18" charset="-34"/>
              </a:rPr>
              <a:t>section</a:t>
            </a:r>
            <a:r>
              <a:rPr lang="it-IT" sz="2200" dirty="0">
                <a:cs typeface="AngsanaUPC" panose="02020603050405020304" pitchFamily="18" charset="-34"/>
              </a:rPr>
              <a:t> of </a:t>
            </a:r>
            <a:r>
              <a:rPr lang="it-IT" sz="2200" b="1" dirty="0">
                <a:cs typeface="AngsanaUPC" panose="02020603050405020304" pitchFamily="18" charset="-34"/>
                <a:hlinkClick r:id="rId2"/>
              </a:rPr>
              <a:t>Amici dei Popoli NGO, </a:t>
            </a:r>
            <a:r>
              <a:rPr lang="it-IT" sz="2200" dirty="0" err="1">
                <a:cs typeface="AngsanaUPC" panose="02020603050405020304" pitchFamily="18" charset="-34"/>
              </a:rPr>
              <a:t>based</a:t>
            </a:r>
            <a:r>
              <a:rPr lang="it-IT" sz="2200" b="1" dirty="0">
                <a:cs typeface="AngsanaUPC" panose="02020603050405020304" pitchFamily="18" charset="-34"/>
              </a:rPr>
              <a:t> </a:t>
            </a:r>
            <a:r>
              <a:rPr lang="it-IT" sz="2200" dirty="0">
                <a:cs typeface="AngsanaUPC" panose="02020603050405020304" pitchFamily="18" charset="-34"/>
              </a:rPr>
              <a:t>in Bologna </a:t>
            </a:r>
            <a:r>
              <a:rPr lang="it-IT" sz="2200" dirty="0" err="1">
                <a:cs typeface="AngsanaUPC" panose="02020603050405020304" pitchFamily="18" charset="-34"/>
              </a:rPr>
              <a:t>which</a:t>
            </a:r>
            <a:r>
              <a:rPr lang="it-IT" sz="2200" dirty="0">
                <a:cs typeface="AngsanaUPC" panose="02020603050405020304" pitchFamily="18" charset="-34"/>
              </a:rPr>
              <a:t> </a:t>
            </a:r>
            <a:r>
              <a:rPr lang="it-IT" sz="2200" dirty="0" err="1">
                <a:cs typeface="AngsanaUPC" panose="02020603050405020304" pitchFamily="18" charset="-34"/>
              </a:rPr>
              <a:t>is</a:t>
            </a:r>
            <a:r>
              <a:rPr lang="it-IT" sz="2200" dirty="0">
                <a:cs typeface="AngsanaUPC" panose="02020603050405020304" pitchFamily="18" charset="-34"/>
              </a:rPr>
              <a:t> an </a:t>
            </a:r>
            <a:r>
              <a:rPr lang="it-IT" sz="2200" dirty="0" err="1">
                <a:cs typeface="AngsanaUPC" panose="02020603050405020304" pitchFamily="18" charset="-34"/>
              </a:rPr>
              <a:t>association</a:t>
            </a:r>
            <a:r>
              <a:rPr lang="it-IT" sz="2200" dirty="0">
                <a:cs typeface="AngsanaUPC" panose="02020603050405020304" pitchFamily="18" charset="-34"/>
              </a:rPr>
              <a:t> </a:t>
            </a:r>
            <a:r>
              <a:rPr lang="it-IT" sz="2200" dirty="0" err="1">
                <a:cs typeface="AngsanaUPC" panose="02020603050405020304" pitchFamily="18" charset="-34"/>
              </a:rPr>
              <a:t>engaged</a:t>
            </a:r>
            <a:r>
              <a:rPr lang="it-IT" sz="2200" dirty="0">
                <a:cs typeface="AngsanaUPC" panose="02020603050405020304" pitchFamily="18" charset="-34"/>
              </a:rPr>
              <a:t> in international </a:t>
            </a:r>
            <a:r>
              <a:rPr lang="it-IT" sz="2200" dirty="0" err="1">
                <a:cs typeface="AngsanaUPC" panose="02020603050405020304" pitchFamily="18" charset="-34"/>
              </a:rPr>
              <a:t>volunteering</a:t>
            </a:r>
            <a:r>
              <a:rPr lang="it-IT" sz="2200" dirty="0">
                <a:cs typeface="AngsanaUPC" panose="02020603050405020304" pitchFamily="18" charset="-34"/>
              </a:rPr>
              <a:t>.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it-IT" sz="2200" dirty="0" err="1">
                <a:cs typeface="AngsanaUPC" panose="02020603050405020304" pitchFamily="18" charset="-34"/>
              </a:rPr>
              <a:t>We</a:t>
            </a:r>
            <a:r>
              <a:rPr lang="it-IT" sz="2200" dirty="0">
                <a:cs typeface="AngsanaUPC" panose="02020603050405020304" pitchFamily="18" charset="-34"/>
              </a:rPr>
              <a:t> are a </a:t>
            </a:r>
            <a:r>
              <a:rPr lang="it-IT" sz="2200" dirty="0" err="1">
                <a:cs typeface="AngsanaUPC" panose="02020603050405020304" pitchFamily="18" charset="-34"/>
              </a:rPr>
              <a:t>group</a:t>
            </a:r>
            <a:r>
              <a:rPr lang="it-IT" sz="2200" dirty="0">
                <a:cs typeface="AngsanaUPC" panose="02020603050405020304" pitchFamily="18" charset="-34"/>
              </a:rPr>
              <a:t> of </a:t>
            </a:r>
            <a:r>
              <a:rPr lang="it-IT" sz="2200" dirty="0" err="1">
                <a:cs typeface="AngsanaUPC" panose="02020603050405020304" pitchFamily="18" charset="-34"/>
              </a:rPr>
              <a:t>people</a:t>
            </a:r>
            <a:r>
              <a:rPr lang="it-IT" sz="2200" dirty="0">
                <a:cs typeface="AngsanaUPC" panose="02020603050405020304" pitchFamily="18" charset="-34"/>
              </a:rPr>
              <a:t> </a:t>
            </a:r>
            <a:r>
              <a:rPr lang="it-IT" sz="2200" dirty="0" err="1">
                <a:cs typeface="AngsanaUPC" panose="02020603050405020304" pitchFamily="18" charset="-34"/>
              </a:rPr>
              <a:t>who</a:t>
            </a:r>
            <a:r>
              <a:rPr lang="it-IT" sz="2200" dirty="0">
                <a:cs typeface="AngsanaUPC" panose="02020603050405020304" pitchFamily="18" charset="-34"/>
              </a:rPr>
              <a:t> </a:t>
            </a:r>
            <a:r>
              <a:rPr lang="it-IT" sz="2200" dirty="0" err="1">
                <a:cs typeface="AngsanaUPC" panose="02020603050405020304" pitchFamily="18" charset="-34"/>
              </a:rPr>
              <a:t>want</a:t>
            </a:r>
            <a:r>
              <a:rPr lang="it-IT" sz="2200" dirty="0">
                <a:cs typeface="AngsanaUPC" panose="02020603050405020304" pitchFamily="18" charset="-34"/>
              </a:rPr>
              <a:t> to </a:t>
            </a:r>
            <a:r>
              <a:rPr lang="it-IT" sz="2200" b="1" dirty="0" err="1">
                <a:cs typeface="AngsanaUPC" panose="02020603050405020304" pitchFamily="18" charset="-34"/>
              </a:rPr>
              <a:t>overcome</a:t>
            </a:r>
            <a:r>
              <a:rPr lang="it-IT" sz="2200" b="1" dirty="0">
                <a:cs typeface="AngsanaUPC" panose="02020603050405020304" pitchFamily="18" charset="-34"/>
              </a:rPr>
              <a:t> </a:t>
            </a:r>
            <a:r>
              <a:rPr lang="it-IT" sz="2200" b="1" dirty="0" err="1">
                <a:cs typeface="AngsanaUPC" panose="02020603050405020304" pitchFamily="18" charset="-34"/>
              </a:rPr>
              <a:t>prejudice</a:t>
            </a:r>
            <a:r>
              <a:rPr lang="it-IT" sz="2200" dirty="0">
                <a:cs typeface="AngsanaUPC" panose="02020603050405020304" pitchFamily="18" charset="-34"/>
              </a:rPr>
              <a:t>, </a:t>
            </a:r>
            <a:r>
              <a:rPr lang="it-IT" sz="2200" b="1" dirty="0" err="1">
                <a:cs typeface="AngsanaUPC" panose="02020603050405020304" pitchFamily="18" charset="-34"/>
              </a:rPr>
              <a:t>prevent</a:t>
            </a:r>
            <a:r>
              <a:rPr lang="it-IT" sz="2200" b="1" dirty="0">
                <a:cs typeface="AngsanaUPC" panose="02020603050405020304" pitchFamily="18" charset="-34"/>
              </a:rPr>
              <a:t> </a:t>
            </a:r>
            <a:r>
              <a:rPr lang="it-IT" sz="2200" b="1" dirty="0" err="1">
                <a:cs typeface="AngsanaUPC" panose="02020603050405020304" pitchFamily="18" charset="-34"/>
              </a:rPr>
              <a:t>discrimination</a:t>
            </a:r>
            <a:r>
              <a:rPr lang="it-IT" sz="2200" b="1" dirty="0">
                <a:cs typeface="AngsanaUPC" panose="02020603050405020304" pitchFamily="18" charset="-34"/>
              </a:rPr>
              <a:t> </a:t>
            </a:r>
            <a:r>
              <a:rPr lang="it-IT" sz="2200" dirty="0">
                <a:cs typeface="AngsanaUPC" panose="02020603050405020304" pitchFamily="18" charset="-34"/>
              </a:rPr>
              <a:t>and </a:t>
            </a:r>
            <a:r>
              <a:rPr lang="it-IT" sz="2200" b="1" dirty="0" err="1">
                <a:cs typeface="AngsanaUPC" panose="02020603050405020304" pitchFamily="18" charset="-34"/>
              </a:rPr>
              <a:t>fight</a:t>
            </a:r>
            <a:r>
              <a:rPr lang="it-IT" sz="2200" dirty="0">
                <a:cs typeface="AngsanaUPC" panose="02020603050405020304" pitchFamily="18" charset="-34"/>
              </a:rPr>
              <a:t> </a:t>
            </a:r>
            <a:r>
              <a:rPr lang="it-IT" sz="2200" b="1" dirty="0">
                <a:cs typeface="AngsanaUPC" panose="02020603050405020304" pitchFamily="18" charset="-34"/>
              </a:rPr>
              <a:t>social </a:t>
            </a:r>
            <a:r>
              <a:rPr lang="it-IT" sz="2200" b="1" dirty="0" err="1">
                <a:cs typeface="AngsanaUPC" panose="02020603050405020304" pitchFamily="18" charset="-34"/>
              </a:rPr>
              <a:t>inequalities</a:t>
            </a:r>
            <a:r>
              <a:rPr lang="it-IT" sz="2200" b="1" dirty="0">
                <a:cs typeface="AngsanaUPC" panose="02020603050405020304" pitchFamily="18" charset="-34"/>
              </a:rPr>
              <a:t> </a:t>
            </a:r>
            <a:r>
              <a:rPr lang="it-IT" sz="2200" b="1" dirty="0" err="1">
                <a:cs typeface="AngsanaUPC" panose="02020603050405020304" pitchFamily="18" charset="-34"/>
              </a:rPr>
              <a:t>through</a:t>
            </a:r>
            <a:r>
              <a:rPr lang="it-IT" sz="2200" b="1" dirty="0">
                <a:cs typeface="AngsanaUPC" panose="02020603050405020304" pitchFamily="18" charset="-34"/>
              </a:rPr>
              <a:t> </a:t>
            </a:r>
            <a:r>
              <a:rPr lang="it-IT" sz="2200" b="1" dirty="0" err="1">
                <a:cs typeface="AngsanaUPC" panose="02020603050405020304" pitchFamily="18" charset="-34"/>
              </a:rPr>
              <a:t>local</a:t>
            </a:r>
            <a:r>
              <a:rPr lang="it-IT" sz="2200" b="1" dirty="0">
                <a:cs typeface="AngsanaUPC" panose="02020603050405020304" pitchFamily="18" charset="-34"/>
              </a:rPr>
              <a:t>, concrete </a:t>
            </a:r>
            <a:r>
              <a:rPr lang="it-IT" sz="2200" b="1" dirty="0" err="1">
                <a:cs typeface="AngsanaUPC" panose="02020603050405020304" pitchFamily="18" charset="-34"/>
              </a:rPr>
              <a:t>actions</a:t>
            </a:r>
            <a:r>
              <a:rPr lang="it-IT" sz="2200" b="1" dirty="0">
                <a:cs typeface="AngsanaUPC" panose="02020603050405020304" pitchFamily="18" charset="-34"/>
              </a:rPr>
              <a:t>.</a:t>
            </a:r>
            <a:endParaRPr lang="it-IT" sz="2200" dirty="0">
              <a:cs typeface="AngsanaUPC" panose="02020603050405020304" pitchFamily="18" charset="-34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it-IT" sz="2200" dirty="0" err="1">
                <a:cs typeface="AngsanaUPC" panose="02020603050405020304" pitchFamily="18" charset="-34"/>
              </a:rPr>
              <a:t>We</a:t>
            </a:r>
            <a:r>
              <a:rPr lang="it-IT" sz="2200" dirty="0">
                <a:cs typeface="AngsanaUPC" panose="02020603050405020304" pitchFamily="18" charset="-34"/>
              </a:rPr>
              <a:t> are </a:t>
            </a:r>
            <a:r>
              <a:rPr lang="it-IT" sz="2200" dirty="0" err="1">
                <a:cs typeface="AngsanaUPC" panose="02020603050405020304" pitchFamily="18" charset="-34"/>
              </a:rPr>
              <a:t>located</a:t>
            </a:r>
            <a:r>
              <a:rPr lang="it-IT" sz="2200" dirty="0">
                <a:cs typeface="AngsanaUPC" panose="02020603050405020304" pitchFamily="18" charset="-34"/>
              </a:rPr>
              <a:t> in «Arcella», a </a:t>
            </a:r>
            <a:r>
              <a:rPr lang="it-IT" sz="2200" dirty="0" err="1">
                <a:cs typeface="AngsanaUPC" panose="02020603050405020304" pitchFamily="18" charset="-34"/>
              </a:rPr>
              <a:t>neighbourhood</a:t>
            </a:r>
            <a:r>
              <a:rPr lang="it-IT" sz="2200" dirty="0">
                <a:cs typeface="AngsanaUPC" panose="02020603050405020304" pitchFamily="18" charset="-34"/>
              </a:rPr>
              <a:t> of Padova </a:t>
            </a:r>
            <a:r>
              <a:rPr lang="it-IT" sz="2200" dirty="0" err="1">
                <a:cs typeface="AngsanaUPC" panose="02020603050405020304" pitchFamily="18" charset="-34"/>
              </a:rPr>
              <a:t>where</a:t>
            </a:r>
            <a:r>
              <a:rPr lang="it-IT" sz="2200" dirty="0">
                <a:cs typeface="AngsanaUPC" panose="02020603050405020304" pitchFamily="18" charset="-34"/>
              </a:rPr>
              <a:t> </a:t>
            </a:r>
            <a:r>
              <a:rPr lang="it-IT" sz="2200" dirty="0" err="1">
                <a:cs typeface="AngsanaUPC" panose="02020603050405020304" pitchFamily="18" charset="-34"/>
              </a:rPr>
              <a:t>foreign</a:t>
            </a:r>
            <a:r>
              <a:rPr lang="it-IT" sz="2200" dirty="0">
                <a:cs typeface="AngsanaUPC" panose="02020603050405020304" pitchFamily="18" charset="-34"/>
              </a:rPr>
              <a:t> </a:t>
            </a:r>
            <a:r>
              <a:rPr lang="it-IT" sz="2200" dirty="0" err="1">
                <a:cs typeface="AngsanaUPC" panose="02020603050405020304" pitchFamily="18" charset="-34"/>
              </a:rPr>
              <a:t>residents</a:t>
            </a:r>
            <a:r>
              <a:rPr lang="it-IT" sz="2200" dirty="0">
                <a:cs typeface="AngsanaUPC" panose="02020603050405020304" pitchFamily="18" charset="-34"/>
              </a:rPr>
              <a:t> make up  31,78% (2019) of the </a:t>
            </a:r>
            <a:r>
              <a:rPr lang="it-IT" sz="2200" dirty="0" err="1">
                <a:cs typeface="AngsanaUPC" panose="02020603050405020304" pitchFamily="18" charset="-34"/>
              </a:rPr>
              <a:t>population</a:t>
            </a:r>
            <a:r>
              <a:rPr lang="it-IT" sz="2200" dirty="0">
                <a:cs typeface="AngsanaUPC" panose="02020603050405020304" pitchFamily="18" charset="-34"/>
              </a:rPr>
              <a:t>. </a:t>
            </a:r>
            <a:r>
              <a:rPr lang="it-IT" sz="2200" dirty="0" err="1">
                <a:cs typeface="AngsanaUPC" panose="02020603050405020304" pitchFamily="18" charset="-34"/>
              </a:rPr>
              <a:t>We</a:t>
            </a:r>
            <a:r>
              <a:rPr lang="it-IT" sz="2200" dirty="0">
                <a:cs typeface="AngsanaUPC" panose="02020603050405020304" pitchFamily="18" charset="-34"/>
              </a:rPr>
              <a:t> </a:t>
            </a:r>
            <a:r>
              <a:rPr lang="it-IT" sz="2200" dirty="0" err="1">
                <a:cs typeface="AngsanaUPC" panose="02020603050405020304" pitchFamily="18" charset="-34"/>
              </a:rPr>
              <a:t>promote</a:t>
            </a:r>
            <a:r>
              <a:rPr lang="it-IT" sz="2200" dirty="0">
                <a:cs typeface="AngsanaUPC" panose="02020603050405020304" pitchFamily="18" charset="-34"/>
              </a:rPr>
              <a:t> </a:t>
            </a:r>
            <a:r>
              <a:rPr lang="it-IT" sz="2200" b="1" dirty="0" err="1">
                <a:cs typeface="AngsanaUPC" panose="02020603050405020304" pitchFamily="18" charset="-34"/>
              </a:rPr>
              <a:t>intercultural</a:t>
            </a:r>
            <a:r>
              <a:rPr lang="it-IT" sz="2200" b="1" dirty="0">
                <a:cs typeface="AngsanaUPC" panose="02020603050405020304" pitchFamily="18" charset="-34"/>
              </a:rPr>
              <a:t> </a:t>
            </a:r>
            <a:r>
              <a:rPr lang="it-IT" sz="2200" b="1" dirty="0" err="1">
                <a:cs typeface="AngsanaUPC" panose="02020603050405020304" pitchFamily="18" charset="-34"/>
              </a:rPr>
              <a:t>values</a:t>
            </a:r>
            <a:r>
              <a:rPr lang="it-IT" sz="2200" b="1" dirty="0">
                <a:cs typeface="AngsanaUPC" panose="02020603050405020304" pitchFamily="18" charset="-34"/>
              </a:rPr>
              <a:t> and </a:t>
            </a:r>
            <a:r>
              <a:rPr lang="it-IT" sz="2200" b="1" dirty="0" err="1">
                <a:cs typeface="AngsanaUPC" panose="02020603050405020304" pitchFamily="18" charset="-34"/>
              </a:rPr>
              <a:t>activities</a:t>
            </a:r>
            <a:r>
              <a:rPr lang="it-IT" sz="2200" b="1" dirty="0">
                <a:cs typeface="AngsanaUPC" panose="02020603050405020304" pitchFamily="18" charset="-34"/>
              </a:rPr>
              <a:t> </a:t>
            </a:r>
            <a:r>
              <a:rPr lang="it-IT" sz="2200" dirty="0">
                <a:cs typeface="AngsanaUPC" panose="02020603050405020304" pitchFamily="18" charset="-34"/>
              </a:rPr>
              <a:t>to </a:t>
            </a:r>
            <a:r>
              <a:rPr lang="it-IT" sz="2200" dirty="0" err="1">
                <a:cs typeface="AngsanaUPC" panose="02020603050405020304" pitchFamily="18" charset="-34"/>
              </a:rPr>
              <a:t>fulfill</a:t>
            </a:r>
            <a:r>
              <a:rPr lang="it-IT" sz="2200" dirty="0">
                <a:cs typeface="AngsanaUPC" panose="02020603050405020304" pitchFamily="18" charset="-34"/>
              </a:rPr>
              <a:t> the </a:t>
            </a:r>
            <a:r>
              <a:rPr lang="it-IT" sz="2200" dirty="0" err="1">
                <a:cs typeface="AngsanaUPC" panose="02020603050405020304" pitchFamily="18" charset="-34"/>
              </a:rPr>
              <a:t>needs</a:t>
            </a:r>
            <a:r>
              <a:rPr lang="it-IT" sz="2200" dirty="0">
                <a:cs typeface="AngsanaUPC" panose="02020603050405020304" pitchFamily="18" charset="-34"/>
              </a:rPr>
              <a:t> of </a:t>
            </a:r>
            <a:r>
              <a:rPr lang="it-IT" sz="2200" dirty="0" err="1">
                <a:cs typeface="AngsanaUPC" panose="02020603050405020304" pitchFamily="18" charset="-34"/>
              </a:rPr>
              <a:t>our</a:t>
            </a:r>
            <a:r>
              <a:rPr lang="it-IT" sz="2200" dirty="0">
                <a:cs typeface="AngsanaUPC" panose="02020603050405020304" pitchFamily="18" charset="-34"/>
              </a:rPr>
              <a:t> community.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Block Arc 24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49332C2-82D9-40B8-A3C0-D6399A7440F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631" y="165209"/>
            <a:ext cx="1409700" cy="707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272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it-IT" sz="3600" dirty="0" err="1">
                <a:latin typeface="+mn-lt"/>
              </a:rPr>
              <a:t>Migrants</a:t>
            </a:r>
            <a:endParaRPr lang="it-IT" sz="3600" dirty="0">
              <a:latin typeface="+mn-lt"/>
              <a:cs typeface="AngsanaUPC" panose="020B0502040204020203" pitchFamily="18" charset="-34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pPr marL="0" lvl="0" indent="0">
              <a:spcBef>
                <a:spcPts val="600"/>
              </a:spcBef>
              <a:buNone/>
            </a:pPr>
            <a:endParaRPr lang="it-IT" altLang="it-IT" sz="1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altLang="it-IT" sz="2200" dirty="0">
                <a:cs typeface="AngsanaUPC" panose="02020603050405020304" pitchFamily="18" charset="-34"/>
              </a:rPr>
              <a:t>In the same class we can have people coming from a lot of different countries such as Senegal, Togo, Nigeria, Morocco, Algeria, Afghanistan, Bangladesh, Macedonia, Albania, Syria, Vietnam, etc.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altLang="it-IT" sz="2200" dirty="0">
                <a:cs typeface="AngsanaUPC" panose="02020603050405020304" pitchFamily="18" charset="-34"/>
              </a:rPr>
              <a:t>That means multiethnic and multilingual classes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altLang="it-IT" sz="2200" dirty="0">
                <a:cs typeface="AngsanaUPC" panose="02020603050405020304" pitchFamily="18" charset="-34"/>
              </a:rPr>
              <a:t>Different cultural background, different concept of time and different way to act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altLang="it-IT" sz="2200" dirty="0">
                <a:cs typeface="AngsanaUPC" panose="02020603050405020304" pitchFamily="18" charset="-34"/>
              </a:rPr>
              <a:t>The goal is to transform this into a space of inclusion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endParaRPr lang="it-IT" altLang="it-IT" sz="1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lvl="0">
              <a:spcBef>
                <a:spcPts val="600"/>
              </a:spcBef>
              <a:buFontTx/>
              <a:buChar char="-"/>
            </a:pPr>
            <a:endParaRPr lang="it-IT" altLang="it-IT" sz="1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lvl="0">
              <a:spcBef>
                <a:spcPts val="600"/>
              </a:spcBef>
              <a:buFontTx/>
              <a:buChar char="-"/>
            </a:pPr>
            <a:endParaRPr lang="it-IT" altLang="it-IT" sz="1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Block Arc 22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49332C2-82D9-40B8-A3C0-D6399A7440F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631" y="165209"/>
            <a:ext cx="1409700" cy="707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318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it-IT" sz="3600" dirty="0" err="1">
                <a:latin typeface="+mn-lt"/>
              </a:rPr>
              <a:t>Our</a:t>
            </a:r>
            <a:r>
              <a:rPr lang="it-IT" sz="3600" dirty="0">
                <a:latin typeface="+mn-lt"/>
              </a:rPr>
              <a:t> </a:t>
            </a:r>
            <a:r>
              <a:rPr lang="it-IT" sz="3600" dirty="0" err="1">
                <a:latin typeface="+mn-lt"/>
              </a:rPr>
              <a:t>classes</a:t>
            </a:r>
            <a:r>
              <a:rPr lang="it-IT" sz="3600" dirty="0">
                <a:latin typeface="+mn-lt"/>
              </a:rPr>
              <a:t>:</a:t>
            </a:r>
            <a:endParaRPr lang="it-IT" sz="3600" dirty="0">
              <a:latin typeface="+mn-lt"/>
              <a:cs typeface="AngsanaUPC" panose="020B0502040204020203" pitchFamily="18" charset="-34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pPr marL="0" lvl="0" indent="0">
              <a:spcBef>
                <a:spcPts val="600"/>
              </a:spcBef>
              <a:buNone/>
            </a:pPr>
            <a:endParaRPr lang="it-IT" altLang="it-IT" sz="1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altLang="it-IT" dirty="0">
                <a:cs typeface="AngsanaUPC" panose="02020603050405020304" pitchFamily="18" charset="-34"/>
              </a:rPr>
              <a:t>During the morning</a:t>
            </a:r>
          </a:p>
          <a:p>
            <a:pPr marL="0" indent="0">
              <a:buClr>
                <a:schemeClr val="accent2"/>
              </a:buClr>
              <a:buNone/>
              <a:defRPr/>
            </a:pPr>
            <a:endParaRPr lang="en-US" altLang="it-IT" dirty="0">
              <a:cs typeface="AngsanaUPC" panose="02020603050405020304" pitchFamily="18" charset="-34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altLang="it-IT" dirty="0">
                <a:cs typeface="AngsanaUPC" panose="02020603050405020304" pitchFamily="18" charset="-34"/>
              </a:rPr>
              <a:t>2 times a week</a:t>
            </a:r>
          </a:p>
          <a:p>
            <a:pPr marL="0" indent="0">
              <a:buClr>
                <a:schemeClr val="accent2"/>
              </a:buClr>
              <a:buNone/>
              <a:defRPr/>
            </a:pPr>
            <a:endParaRPr lang="en-US" altLang="it-IT" dirty="0">
              <a:cs typeface="AngsanaUPC" panose="02020603050405020304" pitchFamily="18" charset="-34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altLang="it-IT" dirty="0">
                <a:cs typeface="AngsanaUPC" panose="02020603050405020304" pitchFamily="18" charset="-34"/>
              </a:rPr>
              <a:t>In presence or on-line</a:t>
            </a:r>
          </a:p>
          <a:p>
            <a:pPr marL="0" indent="0">
              <a:buClr>
                <a:schemeClr val="accent2"/>
              </a:buClr>
              <a:buNone/>
              <a:defRPr/>
            </a:pPr>
            <a:endParaRPr lang="en-US" altLang="it-IT" dirty="0">
              <a:cs typeface="AngsanaUPC" panose="02020603050405020304" pitchFamily="18" charset="-34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altLang="it-IT" dirty="0">
                <a:cs typeface="AngsanaUPC" panose="02020603050405020304" pitchFamily="18" charset="-34"/>
              </a:rPr>
              <a:t>Nursery service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endParaRPr lang="it-IT" altLang="it-IT" sz="1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lvl="0">
              <a:spcBef>
                <a:spcPts val="600"/>
              </a:spcBef>
              <a:buFontTx/>
              <a:buChar char="-"/>
            </a:pPr>
            <a:endParaRPr lang="it-IT" altLang="it-IT" sz="1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lvl="0">
              <a:spcBef>
                <a:spcPts val="600"/>
              </a:spcBef>
              <a:buFontTx/>
              <a:buChar char="-"/>
            </a:pPr>
            <a:endParaRPr lang="it-IT" altLang="it-IT" sz="1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Block Arc 22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49332C2-82D9-40B8-A3C0-D6399A7440F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631" y="165209"/>
            <a:ext cx="1409700" cy="707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153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it-IT" altLang="it-IT" sz="3600" dirty="0" err="1">
                <a:latin typeface="+mn-lt"/>
              </a:rPr>
              <a:t>Methods</a:t>
            </a:r>
            <a:r>
              <a:rPr lang="it-IT" altLang="it-IT" sz="3600" dirty="0">
                <a:latin typeface="+mn-lt"/>
              </a:rPr>
              <a:t> and </a:t>
            </a:r>
            <a:r>
              <a:rPr lang="it-IT" altLang="it-IT" sz="3600" dirty="0" err="1">
                <a:latin typeface="+mn-lt"/>
              </a:rPr>
              <a:t>instruments</a:t>
            </a:r>
            <a:r>
              <a:rPr lang="it-IT" altLang="it-IT" sz="3600" dirty="0">
                <a:latin typeface="+mn-lt"/>
              </a:rPr>
              <a:t>:</a:t>
            </a:r>
            <a:endParaRPr lang="it-IT" sz="3600" dirty="0">
              <a:latin typeface="+mn-lt"/>
              <a:cs typeface="AngsanaUPC" panose="020B0502040204020203" pitchFamily="18" charset="-34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600"/>
              </a:spcBef>
              <a:buNone/>
            </a:pPr>
            <a:endParaRPr lang="it-IT" altLang="it-IT" sz="1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altLang="it-IT" sz="2200" dirty="0">
                <a:cs typeface="AngsanaUPC" panose="02020603050405020304" pitchFamily="18" charset="-34"/>
              </a:rPr>
              <a:t>Interactive lessons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altLang="it-IT" sz="2200" dirty="0">
                <a:cs typeface="AngsanaUPC" panose="02020603050405020304" pitchFamily="18" charset="-34"/>
              </a:rPr>
              <a:t>Real-life examples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altLang="it-IT" sz="2200" dirty="0">
                <a:cs typeface="AngsanaUPC" panose="02020603050405020304" pitchFamily="18" charset="-34"/>
              </a:rPr>
              <a:t>Role play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altLang="it-IT" sz="2200" dirty="0">
                <a:cs typeface="AngsanaUPC" panose="02020603050405020304" pitchFamily="18" charset="-34"/>
              </a:rPr>
              <a:t>Start with what students like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altLang="it-IT" sz="2200" dirty="0">
                <a:cs typeface="AngsanaUPC" panose="02020603050405020304" pitchFamily="18" charset="-34"/>
              </a:rPr>
              <a:t>Use body and hands to learn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altLang="it-IT" sz="2200" dirty="0">
                <a:cs typeface="AngsanaUPC" panose="02020603050405020304" pitchFamily="18" charset="-34"/>
              </a:rPr>
              <a:t>Exchange of experiences between students and teacher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altLang="it-IT" sz="2200" dirty="0">
                <a:cs typeface="AngsanaUPC" panose="02020603050405020304" pitchFamily="18" charset="-34"/>
              </a:rPr>
              <a:t>Give space and value to all students and cultures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altLang="it-IT" sz="2200" dirty="0">
                <a:cs typeface="AngsanaUPC" panose="02020603050405020304" pitchFamily="18" charset="-34"/>
              </a:rPr>
              <a:t>Field trips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endParaRPr lang="it-IT" altLang="it-IT" sz="1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lvl="0">
              <a:spcBef>
                <a:spcPts val="600"/>
              </a:spcBef>
              <a:buFontTx/>
              <a:buChar char="-"/>
            </a:pPr>
            <a:endParaRPr lang="it-IT" altLang="it-IT" sz="1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lvl="0">
              <a:spcBef>
                <a:spcPts val="600"/>
              </a:spcBef>
              <a:buFontTx/>
              <a:buChar char="-"/>
            </a:pPr>
            <a:endParaRPr lang="it-IT" altLang="it-IT" sz="1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Block Arc 22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49332C2-82D9-40B8-A3C0-D6399A7440F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631" y="165209"/>
            <a:ext cx="1409700" cy="707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172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it-IT" altLang="it-IT" sz="3600" dirty="0">
                <a:latin typeface="+mn-lt"/>
              </a:rPr>
              <a:t>Partecipative </a:t>
            </a:r>
            <a:r>
              <a:rPr lang="it-IT" altLang="it-IT" sz="3600" dirty="0" err="1">
                <a:latin typeface="+mn-lt"/>
              </a:rPr>
              <a:t>classes</a:t>
            </a:r>
            <a:endParaRPr lang="it-IT" sz="3600" dirty="0">
              <a:latin typeface="+mn-lt"/>
              <a:cs typeface="AngsanaUPC" panose="020B0502040204020203" pitchFamily="18" charset="-34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49332C2-82D9-40B8-A3C0-D6399A7440F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111" y="637502"/>
            <a:ext cx="1409700" cy="707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egnaposto contenut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1932" y="2083427"/>
            <a:ext cx="4752551" cy="3562934"/>
          </a:xfrm>
        </p:spPr>
      </p:pic>
      <p:pic>
        <p:nvPicPr>
          <p:cNvPr id="16" name="Segnaposto contenuto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54269" y="2421419"/>
            <a:ext cx="3336925" cy="250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1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it-IT" sz="3600" dirty="0">
                <a:latin typeface="+mn-lt"/>
              </a:rPr>
              <a:t>Goals</a:t>
            </a:r>
            <a:endParaRPr lang="it-IT" sz="3600" dirty="0">
              <a:latin typeface="+mn-lt"/>
              <a:cs typeface="AngsanaUPC" panose="020B0502040204020203" pitchFamily="18" charset="-34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altLang="it-IT" sz="2200" dirty="0">
                <a:cs typeface="AngsanaUPC" panose="02020603050405020304" pitchFamily="18" charset="-34"/>
              </a:rPr>
              <a:t>Basic language learning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altLang="it-IT" sz="2200" dirty="0">
                <a:cs typeface="AngsanaUPC" panose="02020603050405020304" pitchFamily="18" charset="-34"/>
              </a:rPr>
              <a:t>Facilitating the relation between mothers and school services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altLang="it-IT" sz="2200" dirty="0">
                <a:cs typeface="AngsanaUPC" panose="02020603050405020304" pitchFamily="18" charset="-34"/>
              </a:rPr>
              <a:t>Creating a network between women which they can rely on outside of class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altLang="it-IT" sz="2200" dirty="0">
                <a:cs typeface="AngsanaUPC" panose="02020603050405020304" pitchFamily="18" charset="-34"/>
              </a:rPr>
              <a:t>Supporting students in getting to know the territorial context, services and opportunities for foreign residents</a:t>
            </a:r>
            <a:endParaRPr lang="it-IT" altLang="it-IT" sz="2200" dirty="0">
              <a:cs typeface="AngsanaUPC" panose="02020603050405020304" pitchFamily="18" charset="-34"/>
            </a:endParaRPr>
          </a:p>
          <a:p>
            <a:pPr lvl="0">
              <a:spcBef>
                <a:spcPts val="600"/>
              </a:spcBef>
              <a:buFontTx/>
              <a:buChar char="-"/>
            </a:pPr>
            <a:endParaRPr lang="it-IT" altLang="it-IT" sz="1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lvl="0">
              <a:spcBef>
                <a:spcPts val="600"/>
              </a:spcBef>
              <a:buFontTx/>
              <a:buChar char="-"/>
            </a:pPr>
            <a:endParaRPr lang="it-IT" altLang="it-IT" sz="1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Block Arc 22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49332C2-82D9-40B8-A3C0-D6399A7440F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631" y="165209"/>
            <a:ext cx="1409700" cy="707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841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it-IT" altLang="it-IT" sz="3600" dirty="0">
                <a:latin typeface="+mn-lt"/>
              </a:rPr>
              <a:t>Field </a:t>
            </a:r>
            <a:r>
              <a:rPr lang="it-IT" altLang="it-IT" sz="3600" dirty="0" err="1">
                <a:latin typeface="+mn-lt"/>
              </a:rPr>
              <a:t>trips</a:t>
            </a:r>
            <a:r>
              <a:rPr lang="it-IT" altLang="it-IT" sz="3600" dirty="0">
                <a:latin typeface="+mn-lt"/>
              </a:rPr>
              <a:t>..</a:t>
            </a:r>
            <a:endParaRPr lang="it-IT" sz="3600" dirty="0">
              <a:latin typeface="+mn-lt"/>
              <a:cs typeface="AngsanaUPC" panose="020B0502040204020203" pitchFamily="18" charset="-34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49332C2-82D9-40B8-A3C0-D6399A7440F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671" y="674362"/>
            <a:ext cx="1409700" cy="707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egnaposto contenut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1101" y="2470238"/>
            <a:ext cx="4753382" cy="3563557"/>
          </a:xfrm>
        </p:spPr>
      </p:pic>
      <p:pic>
        <p:nvPicPr>
          <p:cNvPr id="20" name="Segnaposto contenuto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47072" y="2514437"/>
            <a:ext cx="3336925" cy="250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2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it-IT" altLang="it-IT" sz="3600" dirty="0">
                <a:latin typeface="+mn-lt"/>
              </a:rPr>
              <a:t>Create a team..</a:t>
            </a:r>
            <a:endParaRPr lang="it-IT" sz="3600" dirty="0">
              <a:latin typeface="+mn-lt"/>
              <a:cs typeface="AngsanaUPC" panose="020B0502040204020203" pitchFamily="18" charset="-34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49332C2-82D9-40B8-A3C0-D6399A7440F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727" y="625028"/>
            <a:ext cx="1409700" cy="707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egnaposto contenut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255" y="2266264"/>
            <a:ext cx="5130745" cy="3846461"/>
          </a:xfrm>
        </p:spPr>
      </p:pic>
      <p:pic>
        <p:nvPicPr>
          <p:cNvPr id="22" name="Segnaposto contenuto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31756" y="2266264"/>
            <a:ext cx="3822352" cy="270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5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3600" dirty="0">
                <a:latin typeface="+mn-lt"/>
                <a:cs typeface="AngsanaUPC" panose="020B0502040204020203" pitchFamily="18" charset="-34"/>
              </a:rPr>
              <a:t>Italian language courses for children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altLang="it-IT" sz="2400" dirty="0">
                <a:cs typeface="AngsanaUPC" panose="02020603050405020304" pitchFamily="18" charset="-34"/>
              </a:rPr>
              <a:t>We create a space for foreign children to learn Italian to support their integration in school and outside.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altLang="it-IT" sz="2400" dirty="0">
                <a:cs typeface="AngsanaUPC" panose="02020603050405020304" pitchFamily="18" charset="-34"/>
              </a:rPr>
              <a:t>We offer this course for primary and middle school students.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altLang="it-IT" sz="2400" dirty="0">
                <a:cs typeface="AngsanaUPC" panose="02020603050405020304" pitchFamily="18" charset="-34"/>
              </a:rPr>
              <a:t>Classes take place outside of normal school hours, either on school premises or in other spaces (e.g. the local Parish)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altLang="it-IT" sz="2400" dirty="0">
                <a:cs typeface="AngsanaUPC" panose="02020603050405020304" pitchFamily="18" charset="-34"/>
              </a:rPr>
              <a:t>We help kids during the entire school year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endParaRPr lang="it-IT" altLang="it-IT" sz="1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lvl="0">
              <a:spcBef>
                <a:spcPts val="600"/>
              </a:spcBef>
              <a:buFontTx/>
              <a:buChar char="-"/>
            </a:pPr>
            <a:endParaRPr lang="it-IT" altLang="it-IT" sz="1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Block Arc 22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49332C2-82D9-40B8-A3C0-D6399A7440F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631" y="165209"/>
            <a:ext cx="1409700" cy="707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78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3600" dirty="0">
                <a:latin typeface="+mn-lt"/>
                <a:cs typeface="AngsanaUPC" panose="020B0502040204020203" pitchFamily="18" charset="-34"/>
              </a:rPr>
              <a:t>Italian language courses for children- </a:t>
            </a:r>
            <a:r>
              <a:rPr lang="en-US" sz="3600" i="1" dirty="0">
                <a:latin typeface="+mn-lt"/>
                <a:cs typeface="AngsanaUPC" panose="020B0502040204020203" pitchFamily="18" charset="-34"/>
              </a:rPr>
              <a:t>online</a:t>
            </a:r>
            <a:endParaRPr lang="it-IT" sz="3600" dirty="0">
              <a:latin typeface="+mn-lt"/>
              <a:cs typeface="AngsanaUPC" panose="020B0502040204020203" pitchFamily="18" charset="-34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071963"/>
            <a:ext cx="5558489" cy="4104999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altLang="it-IT" sz="2400" dirty="0">
                <a:cs typeface="AngsanaUPC" panose="02020603050405020304" pitchFamily="18" charset="-34"/>
              </a:rPr>
              <a:t>During the pandemic, activities have been adapted to remote learning</a:t>
            </a:r>
          </a:p>
          <a:p>
            <a:pPr marL="0" indent="0">
              <a:buClr>
                <a:schemeClr val="accent2"/>
              </a:buClr>
              <a:buNone/>
              <a:defRPr/>
            </a:pPr>
            <a:endParaRPr lang="en-US" altLang="it-IT" sz="2400" dirty="0">
              <a:cs typeface="AngsanaUPC" panose="02020603050405020304" pitchFamily="18" charset="-34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altLang="it-IT" sz="2400" dirty="0">
                <a:cs typeface="AngsanaUPC" panose="02020603050405020304" pitchFamily="18" charset="-34"/>
              </a:rPr>
              <a:t>Children have been supported through different online instruments (Platforms, calls, digital App)</a:t>
            </a:r>
          </a:p>
          <a:p>
            <a:pPr marL="0" indent="0">
              <a:buClr>
                <a:schemeClr val="accent2"/>
              </a:buClr>
              <a:buNone/>
              <a:defRPr/>
            </a:pPr>
            <a:endParaRPr lang="en-US" altLang="it-IT" sz="2400" dirty="0">
              <a:cs typeface="AngsanaUPC" panose="02020603050405020304" pitchFamily="18" charset="-34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altLang="it-IT" sz="2400" dirty="0">
                <a:cs typeface="AngsanaUPC" panose="02020603050405020304" pitchFamily="18" charset="-34"/>
              </a:rPr>
              <a:t>Children continued to do their homework, with the support of our volunteers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endParaRPr lang="it-IT" altLang="it-IT" sz="1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lvl="0">
              <a:spcBef>
                <a:spcPts val="600"/>
              </a:spcBef>
              <a:buFontTx/>
              <a:buChar char="-"/>
            </a:pPr>
            <a:endParaRPr lang="it-IT" altLang="it-IT" sz="1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Block Arc 22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49332C2-82D9-40B8-A3C0-D6399A7440F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631" y="165209"/>
            <a:ext cx="1409700" cy="707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567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it-IT" sz="3600" dirty="0">
                <a:latin typeface="+mn-lt"/>
                <a:cs typeface="AngsanaUPC" panose="020B0502040204020203" pitchFamily="18" charset="-34"/>
              </a:rPr>
              <a:t>Network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alt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We have a </a:t>
            </a:r>
            <a:r>
              <a:rPr lang="en-US" altLang="it-IT" sz="2600" b="1" dirty="0">
                <a:latin typeface="Calibri" panose="020F0502020204030204" pitchFamily="34" charset="0"/>
                <a:cs typeface="Calibri" panose="020F0502020204030204" pitchFamily="34" charset="0"/>
              </a:rPr>
              <a:t>strong connection </a:t>
            </a:r>
            <a:r>
              <a:rPr lang="en-US" alt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with schools and families in our neighborhood. Potential students are usually identified by their teachers.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alt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Our dedicated </a:t>
            </a:r>
            <a:r>
              <a:rPr lang="en-US" altLang="it-I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volunteeers</a:t>
            </a:r>
            <a:r>
              <a:rPr lang="en-US" alt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 do very important work. They are  specifically trained to work with foreign children</a:t>
            </a:r>
            <a:r>
              <a:rPr lang="en-US" altLang="it-IT" sz="2600" dirty="0">
                <a:latin typeface="AngsanaUPC" panose="02020603050405020304" pitchFamily="18" charset="-34"/>
                <a:cs typeface="AngsanaUPC" panose="02020603050405020304" pitchFamily="18" charset="-34"/>
              </a:rPr>
              <a:t>.</a:t>
            </a:r>
            <a:endParaRPr lang="it-IT" altLang="it-IT" sz="1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lvl="0">
              <a:spcBef>
                <a:spcPts val="600"/>
              </a:spcBef>
              <a:buFontTx/>
              <a:buChar char="-"/>
            </a:pPr>
            <a:endParaRPr lang="it-IT" altLang="it-IT" sz="1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Block Arc 22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49332C2-82D9-40B8-A3C0-D6399A7440F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631" y="165209"/>
            <a:ext cx="1409700" cy="707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830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it-IT" dirty="0">
                <a:latin typeface="+mn-lt"/>
                <a:cs typeface="AngsanaUPC" panose="020B0502040204020203" pitchFamily="18" charset="-34"/>
              </a:rPr>
              <a:t>Amici dei Popoli Padova: </a:t>
            </a:r>
            <a:br>
              <a:rPr lang="it-IT" dirty="0">
                <a:latin typeface="+mn-lt"/>
                <a:cs typeface="AngsanaUPC" panose="020B0502040204020203" pitchFamily="18" charset="-34"/>
              </a:rPr>
            </a:br>
            <a:r>
              <a:rPr lang="it-IT" dirty="0" err="1">
                <a:latin typeface="+mn-lt"/>
                <a:cs typeface="AngsanaUPC" panose="020B0502040204020203" pitchFamily="18" charset="-34"/>
              </a:rPr>
              <a:t>What</a:t>
            </a:r>
            <a:r>
              <a:rPr lang="it-IT" dirty="0">
                <a:latin typeface="+mn-lt"/>
                <a:cs typeface="AngsanaUPC" panose="020B0502040204020203" pitchFamily="18" charset="-34"/>
              </a:rPr>
              <a:t> do </a:t>
            </a:r>
            <a:r>
              <a:rPr lang="it-IT" dirty="0" err="1">
                <a:latin typeface="+mn-lt"/>
                <a:cs typeface="AngsanaUPC" panose="020B0502040204020203" pitchFamily="18" charset="-34"/>
              </a:rPr>
              <a:t>we</a:t>
            </a:r>
            <a:r>
              <a:rPr lang="it-IT" dirty="0">
                <a:latin typeface="+mn-lt"/>
                <a:cs typeface="AngsanaUPC" panose="020B0502040204020203" pitchFamily="18" charset="-34"/>
              </a:rPr>
              <a:t> do?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4"/>
            <a:ext cx="6172200" cy="4896909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r>
              <a:rPr lang="it-IT" altLang="it-IT" sz="1800" b="1" dirty="0">
                <a:cs typeface="AngsanaUPC" panose="02020603050405020304" pitchFamily="18" charset="-34"/>
              </a:rPr>
              <a:t>EXTRA-CURRICULAR ACTIVITIES:</a:t>
            </a:r>
          </a:p>
          <a:p>
            <a:pPr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it-IT" sz="1800" dirty="0">
                <a:cs typeface="AngsanaUPC" panose="02020603050405020304" pitchFamily="18" charset="-34"/>
              </a:rPr>
              <a:t>Supporting foreign children’s integration, Italian language fluency, educational attainment levels and self esteem by offering help with homework, socialization and mentoring.</a:t>
            </a:r>
            <a:endParaRPr lang="it-IT" altLang="it-IT" sz="1800" dirty="0">
              <a:cs typeface="AngsanaUPC" panose="02020603050405020304" pitchFamily="18" charset="-34"/>
            </a:endParaRPr>
          </a:p>
          <a:p>
            <a:pPr marL="0" indent="0">
              <a:spcBef>
                <a:spcPts val="1200"/>
              </a:spcBef>
              <a:buClr>
                <a:schemeClr val="accent2"/>
              </a:buClr>
              <a:buNone/>
            </a:pPr>
            <a:r>
              <a:rPr lang="it-IT" altLang="it-IT" sz="1800" b="1" dirty="0">
                <a:cs typeface="AngsanaUPC" panose="02020603050405020304" pitchFamily="18" charset="-34"/>
              </a:rPr>
              <a:t>WITH SCHOOLS:</a:t>
            </a:r>
            <a:endParaRPr lang="it-IT" altLang="it-IT" sz="1800" dirty="0">
              <a:cs typeface="AngsanaUPC" panose="02020603050405020304" pitchFamily="18" charset="-34"/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it-IT" altLang="it-IT" sz="1800" dirty="0">
                <a:cs typeface="AngsanaUPC" panose="02020603050405020304" pitchFamily="18" charset="-34"/>
              </a:rPr>
              <a:t>Courses of global </a:t>
            </a:r>
            <a:r>
              <a:rPr lang="it-IT" altLang="it-IT" sz="1800" dirty="0" err="1">
                <a:cs typeface="AngsanaUPC" panose="02020603050405020304" pitchFamily="18" charset="-34"/>
              </a:rPr>
              <a:t>citizenship</a:t>
            </a:r>
            <a:r>
              <a:rPr lang="it-IT" altLang="it-IT" sz="1800" dirty="0">
                <a:cs typeface="AngsanaUPC" panose="02020603050405020304" pitchFamily="18" charset="-34"/>
              </a:rPr>
              <a:t> </a:t>
            </a:r>
            <a:r>
              <a:rPr lang="it-IT" altLang="it-IT" sz="1800" dirty="0" err="1">
                <a:cs typeface="AngsanaUPC" panose="02020603050405020304" pitchFamily="18" charset="-34"/>
              </a:rPr>
              <a:t>education</a:t>
            </a:r>
            <a:r>
              <a:rPr lang="it-IT" altLang="it-IT" sz="1800" dirty="0">
                <a:cs typeface="AngsanaUPC" panose="02020603050405020304" pitchFamily="18" charset="-34"/>
              </a:rPr>
              <a:t>;</a:t>
            </a:r>
          </a:p>
          <a:p>
            <a:pPr lvl="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it-IT" altLang="it-IT" sz="1800" dirty="0">
                <a:cs typeface="AngsanaUPC" panose="02020603050405020304" pitchFamily="18" charset="-34"/>
              </a:rPr>
              <a:t>Digital </a:t>
            </a:r>
            <a:r>
              <a:rPr lang="it-IT" altLang="it-IT" sz="1800" dirty="0" err="1">
                <a:cs typeface="AngsanaUPC" panose="02020603050405020304" pitchFamily="18" charset="-34"/>
              </a:rPr>
              <a:t>education</a:t>
            </a:r>
            <a:r>
              <a:rPr lang="it-IT" altLang="it-IT" sz="1800" dirty="0">
                <a:cs typeface="AngsanaUPC" panose="02020603050405020304" pitchFamily="18" charset="-34"/>
              </a:rPr>
              <a:t> and </a:t>
            </a:r>
            <a:r>
              <a:rPr lang="it-IT" altLang="it-IT" sz="1800" dirty="0" err="1">
                <a:cs typeface="AngsanaUPC" panose="02020603050405020304" pitchFamily="18" charset="-34"/>
              </a:rPr>
              <a:t>tackling</a:t>
            </a:r>
            <a:r>
              <a:rPr lang="it-IT" altLang="it-IT" sz="1800" dirty="0">
                <a:cs typeface="AngsanaUPC" panose="02020603050405020304" pitchFamily="18" charset="-34"/>
              </a:rPr>
              <a:t> </a:t>
            </a:r>
            <a:r>
              <a:rPr lang="it-IT" altLang="it-IT" sz="1800" dirty="0" err="1">
                <a:cs typeface="AngsanaUPC" panose="02020603050405020304" pitchFamily="18" charset="-34"/>
              </a:rPr>
              <a:t>hate</a:t>
            </a:r>
            <a:r>
              <a:rPr lang="it-IT" altLang="it-IT" sz="1800" dirty="0">
                <a:cs typeface="AngsanaUPC" panose="02020603050405020304" pitchFamily="18" charset="-34"/>
              </a:rPr>
              <a:t> </a:t>
            </a:r>
            <a:r>
              <a:rPr lang="it-IT" altLang="it-IT" sz="1800" dirty="0" err="1">
                <a:cs typeface="AngsanaUPC" panose="02020603050405020304" pitchFamily="18" charset="-34"/>
              </a:rPr>
              <a:t>speech</a:t>
            </a:r>
            <a:r>
              <a:rPr lang="it-IT" altLang="it-IT" sz="1800" dirty="0">
                <a:cs typeface="AngsanaUPC" panose="02020603050405020304" pitchFamily="18" charset="-34"/>
              </a:rPr>
              <a:t> </a:t>
            </a:r>
            <a:r>
              <a:rPr lang="it-IT" altLang="it-IT" sz="1800" dirty="0" err="1">
                <a:cs typeface="AngsanaUPC" panose="02020603050405020304" pitchFamily="18" charset="-34"/>
              </a:rPr>
              <a:t>courses</a:t>
            </a:r>
            <a:r>
              <a:rPr lang="it-IT" altLang="it-IT" sz="1800" dirty="0">
                <a:cs typeface="AngsanaUPC" panose="02020603050405020304" pitchFamily="18" charset="-34"/>
              </a:rPr>
              <a:t>;</a:t>
            </a:r>
          </a:p>
          <a:p>
            <a:pPr lvl="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it-IT" altLang="it-IT" sz="1800" dirty="0">
                <a:cs typeface="AngsanaUPC" panose="02020603050405020304" pitchFamily="18" charset="-34"/>
              </a:rPr>
              <a:t>Courses </a:t>
            </a:r>
            <a:r>
              <a:rPr lang="it-IT" altLang="it-IT" sz="1800" dirty="0" err="1">
                <a:cs typeface="AngsanaUPC" panose="02020603050405020304" pitchFamily="18" charset="-34"/>
              </a:rPr>
              <a:t>promoting</a:t>
            </a:r>
            <a:r>
              <a:rPr lang="it-IT" altLang="it-IT" sz="1800" dirty="0">
                <a:cs typeface="AngsanaUPC" panose="02020603050405020304" pitchFamily="18" charset="-34"/>
              </a:rPr>
              <a:t> gender </a:t>
            </a:r>
            <a:r>
              <a:rPr lang="it-IT" altLang="it-IT" sz="1800" dirty="0" err="1">
                <a:cs typeface="AngsanaUPC" panose="02020603050405020304" pitchFamily="18" charset="-34"/>
              </a:rPr>
              <a:t>equality</a:t>
            </a:r>
            <a:endParaRPr lang="it-IT" altLang="it-IT" sz="1800" dirty="0">
              <a:cs typeface="AngsanaUPC" panose="02020603050405020304" pitchFamily="18" charset="-34"/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it-IT" altLang="it-IT" sz="1800" b="1" dirty="0">
              <a:cs typeface="AngsanaUPC" panose="02020603050405020304" pitchFamily="18" charset="-34"/>
            </a:endParaRPr>
          </a:p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r>
              <a:rPr lang="it-IT" altLang="it-IT" sz="1800" b="1" dirty="0">
                <a:cs typeface="AngsanaUPC" panose="02020603050405020304" pitchFamily="18" charset="-34"/>
              </a:rPr>
              <a:t>FOR VOLUNTEERS:</a:t>
            </a:r>
            <a:r>
              <a:rPr lang="it-IT" altLang="it-IT" sz="1800" dirty="0">
                <a:cs typeface="AngsanaUPC" panose="02020603050405020304" pitchFamily="18" charset="-34"/>
              </a:rPr>
              <a:t> </a:t>
            </a:r>
          </a:p>
          <a:p>
            <a:pPr lvl="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it-IT" altLang="it-IT" sz="1800" dirty="0">
                <a:cs typeface="AngsanaUPC" panose="02020603050405020304" pitchFamily="18" charset="-34"/>
              </a:rPr>
              <a:t>Training </a:t>
            </a:r>
            <a:r>
              <a:rPr lang="it-IT" altLang="it-IT" sz="1800" dirty="0" err="1">
                <a:cs typeface="AngsanaUPC" panose="02020603050405020304" pitchFamily="18" charset="-34"/>
              </a:rPr>
              <a:t>courses</a:t>
            </a:r>
            <a:r>
              <a:rPr lang="it-IT" altLang="it-IT" sz="1800" dirty="0">
                <a:cs typeface="AngsanaUPC" panose="02020603050405020304" pitchFamily="18" charset="-34"/>
              </a:rPr>
              <a:t> on global </a:t>
            </a:r>
            <a:r>
              <a:rPr lang="it-IT" altLang="it-IT" sz="1800" dirty="0" err="1">
                <a:cs typeface="AngsanaUPC" panose="02020603050405020304" pitchFamily="18" charset="-34"/>
              </a:rPr>
              <a:t>dynamics</a:t>
            </a:r>
            <a:r>
              <a:rPr lang="it-IT" altLang="it-IT" sz="1800" dirty="0">
                <a:cs typeface="AngsanaUPC" panose="02020603050405020304" pitchFamily="18" charset="-34"/>
              </a:rPr>
              <a:t> and </a:t>
            </a:r>
            <a:r>
              <a:rPr lang="it-IT" altLang="it-IT" sz="1800" dirty="0" err="1">
                <a:cs typeface="AngsanaUPC" panose="02020603050405020304" pitchFamily="18" charset="-34"/>
              </a:rPr>
              <a:t>intercultural</a:t>
            </a:r>
            <a:r>
              <a:rPr lang="it-IT" altLang="it-IT" sz="1800" dirty="0">
                <a:cs typeface="AngsanaUPC" panose="02020603050405020304" pitchFamily="18" charset="-34"/>
              </a:rPr>
              <a:t> </a:t>
            </a:r>
            <a:r>
              <a:rPr lang="it-IT" altLang="it-IT" sz="1800" dirty="0" err="1">
                <a:cs typeface="AngsanaUPC" panose="02020603050405020304" pitchFamily="18" charset="-34"/>
              </a:rPr>
              <a:t>education</a:t>
            </a:r>
            <a:r>
              <a:rPr lang="it-IT" altLang="it-IT" sz="1800" dirty="0">
                <a:cs typeface="AngsanaUPC" panose="02020603050405020304" pitchFamily="18" charset="-34"/>
              </a:rPr>
              <a:t> (Percorso di Formazione alla Mondialità &amp; Strumenti per l’intercultura);</a:t>
            </a:r>
          </a:p>
          <a:p>
            <a:pPr lvl="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it-IT" altLang="it-IT" sz="1800" dirty="0">
                <a:cs typeface="AngsanaUPC" panose="02020603050405020304" pitchFamily="18" charset="-34"/>
              </a:rPr>
              <a:t>National and </a:t>
            </a:r>
            <a:r>
              <a:rPr lang="it-IT" altLang="it-IT" sz="1800" dirty="0" err="1">
                <a:cs typeface="AngsanaUPC" panose="02020603050405020304" pitchFamily="18" charset="-34"/>
              </a:rPr>
              <a:t>Regional</a:t>
            </a:r>
            <a:r>
              <a:rPr lang="it-IT" altLang="it-IT" sz="1800" dirty="0">
                <a:cs typeface="AngsanaUPC" panose="02020603050405020304" pitchFamily="18" charset="-34"/>
              </a:rPr>
              <a:t> </a:t>
            </a:r>
            <a:r>
              <a:rPr lang="it-IT" altLang="it-IT" sz="1800" dirty="0" err="1">
                <a:cs typeface="AngsanaUPC" panose="02020603050405020304" pitchFamily="18" charset="-34"/>
              </a:rPr>
              <a:t>Civil</a:t>
            </a:r>
            <a:r>
              <a:rPr lang="it-IT" altLang="it-IT" sz="1800" dirty="0">
                <a:cs typeface="AngsanaUPC" panose="02020603050405020304" pitchFamily="18" charset="-34"/>
              </a:rPr>
              <a:t> Service (in </a:t>
            </a:r>
            <a:r>
              <a:rPr lang="it-IT" altLang="it-IT" sz="1800" dirty="0" err="1">
                <a:cs typeface="AngsanaUPC" panose="02020603050405020304" pitchFamily="18" charset="-34"/>
              </a:rPr>
              <a:t>Italy</a:t>
            </a:r>
            <a:r>
              <a:rPr lang="it-IT" altLang="it-IT" sz="1800" dirty="0">
                <a:cs typeface="AngsanaUPC" panose="02020603050405020304" pitchFamily="18" charset="-34"/>
              </a:rPr>
              <a:t> and </a:t>
            </a:r>
            <a:r>
              <a:rPr lang="it-IT" altLang="it-IT" sz="1800" dirty="0" err="1">
                <a:cs typeface="AngsanaUPC" panose="02020603050405020304" pitchFamily="18" charset="-34"/>
              </a:rPr>
              <a:t>abroad</a:t>
            </a:r>
            <a:r>
              <a:rPr lang="it-IT" altLang="it-IT" sz="1800" dirty="0">
                <a:cs typeface="AngsanaUPC" panose="02020603050405020304" pitchFamily="18" charset="-34"/>
              </a:rPr>
              <a:t>)</a:t>
            </a:r>
          </a:p>
          <a:p>
            <a:pPr marL="0" lvl="0" indent="0">
              <a:spcBef>
                <a:spcPts val="600"/>
              </a:spcBef>
              <a:buClr>
                <a:schemeClr val="accent2"/>
              </a:buClr>
              <a:buNone/>
            </a:pPr>
            <a:endParaRPr lang="it-IT" altLang="it-IT" sz="1800" dirty="0">
              <a:cs typeface="AngsanaUPC" panose="02020603050405020304" pitchFamily="18" charset="-34"/>
            </a:endParaRPr>
          </a:p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r>
              <a:rPr lang="it-IT" altLang="it-IT" sz="1800" b="1" dirty="0">
                <a:cs typeface="AngsanaUPC" panose="02020603050405020304" pitchFamily="18" charset="-34"/>
              </a:rPr>
              <a:t>DEVELOPMENT COOPERATION: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it-IT" altLang="it-IT" sz="1800" dirty="0" err="1">
                <a:cs typeface="AngsanaUPC" panose="02020603050405020304" pitchFamily="18" charset="-34"/>
              </a:rPr>
              <a:t>Supporting</a:t>
            </a:r>
            <a:r>
              <a:rPr lang="it-IT" altLang="it-IT" sz="1800" dirty="0">
                <a:cs typeface="AngsanaUPC" panose="02020603050405020304" pitchFamily="18" charset="-34"/>
              </a:rPr>
              <a:t> </a:t>
            </a:r>
            <a:r>
              <a:rPr lang="it-IT" altLang="it-IT" sz="1800" dirty="0" err="1">
                <a:cs typeface="AngsanaUPC" panose="02020603050405020304" pitchFamily="18" charset="-34"/>
              </a:rPr>
              <a:t>development</a:t>
            </a:r>
            <a:r>
              <a:rPr lang="it-IT" altLang="it-IT" sz="1800" dirty="0">
                <a:cs typeface="AngsanaUPC" panose="02020603050405020304" pitchFamily="18" charset="-34"/>
              </a:rPr>
              <a:t> </a:t>
            </a:r>
            <a:r>
              <a:rPr lang="it-IT" altLang="it-IT" sz="1800" dirty="0" err="1">
                <a:cs typeface="AngsanaUPC" panose="02020603050405020304" pitchFamily="18" charset="-34"/>
              </a:rPr>
              <a:t>projects</a:t>
            </a:r>
            <a:r>
              <a:rPr lang="it-IT" altLang="it-IT" sz="1800" dirty="0">
                <a:cs typeface="AngsanaUPC" panose="02020603050405020304" pitchFamily="18" charset="-34"/>
              </a:rPr>
              <a:t> in the Africa and Latin America.</a:t>
            </a:r>
          </a:p>
          <a:p>
            <a:endParaRPr lang="it-IT" sz="15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Block Arc 24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49332C2-82D9-40B8-A3C0-D6399A7440F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631" y="165209"/>
            <a:ext cx="1409700" cy="707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800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it-IT" altLang="it-IT" sz="3200" dirty="0" err="1">
                <a:latin typeface="+mn-lt"/>
              </a:rPr>
              <a:t>Methodologies</a:t>
            </a:r>
            <a:endParaRPr lang="it-IT" sz="3000" dirty="0">
              <a:latin typeface="+mn-lt"/>
              <a:cs typeface="AngsanaUPC" panose="020B0502040204020203" pitchFamily="18" charset="-34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055813"/>
            <a:ext cx="5558489" cy="412115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altLang="it-IT" sz="2600" dirty="0">
                <a:cs typeface="AngsanaUPC" panose="02020603050405020304" pitchFamily="18" charset="-34"/>
              </a:rPr>
              <a:t>Playful learning</a:t>
            </a:r>
          </a:p>
          <a:p>
            <a:pPr marL="0" indent="0">
              <a:buClr>
                <a:schemeClr val="accent2"/>
              </a:buClr>
              <a:buNone/>
              <a:defRPr/>
            </a:pPr>
            <a:endParaRPr lang="en-US" altLang="it-IT" sz="2600" dirty="0">
              <a:cs typeface="AngsanaUPC" panose="02020603050405020304" pitchFamily="18" charset="-34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altLang="it-IT" sz="2600" dirty="0">
                <a:cs typeface="AngsanaUPC" panose="02020603050405020304" pitchFamily="18" charset="-34"/>
              </a:rPr>
              <a:t>Mentoring ( mentor and mentee)</a:t>
            </a:r>
          </a:p>
          <a:p>
            <a:pPr marL="0" indent="0">
              <a:buClr>
                <a:schemeClr val="accent2"/>
              </a:buClr>
              <a:buNone/>
              <a:defRPr/>
            </a:pPr>
            <a:endParaRPr lang="en-US" altLang="it-IT" sz="2600" dirty="0">
              <a:cs typeface="AngsanaUPC" panose="02020603050405020304" pitchFamily="18" charset="-34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altLang="it-IT" sz="2600" dirty="0">
                <a:cs typeface="AngsanaUPC" panose="02020603050405020304" pitchFamily="18" charset="-34"/>
              </a:rPr>
              <a:t>Peer education</a:t>
            </a:r>
          </a:p>
          <a:p>
            <a:pPr marL="0" indent="0">
              <a:buClr>
                <a:schemeClr val="accent2"/>
              </a:buClr>
              <a:buNone/>
              <a:defRPr/>
            </a:pPr>
            <a:endParaRPr lang="en-US" altLang="it-IT" sz="2600" dirty="0">
              <a:cs typeface="AngsanaUPC" panose="02020603050405020304" pitchFamily="18" charset="-34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altLang="it-IT" sz="2600" dirty="0">
                <a:cs typeface="AngsanaUPC" panose="02020603050405020304" pitchFamily="18" charset="-34"/>
              </a:rPr>
              <a:t>Cooperative learning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endParaRPr lang="en-US" altLang="it-IT" sz="2600" dirty="0">
              <a:cs typeface="AngsanaUPC" panose="02020603050405020304" pitchFamily="18" charset="-34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altLang="it-IT" sz="2600" dirty="0">
                <a:cs typeface="AngsanaUPC" panose="02020603050405020304" pitchFamily="18" charset="-34"/>
              </a:rPr>
              <a:t>Non-judgmental educational environment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endParaRPr lang="it-IT" altLang="it-IT" sz="1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Block Arc 22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49332C2-82D9-40B8-A3C0-D6399A7440F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631" y="165209"/>
            <a:ext cx="1409700" cy="707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947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it-IT" sz="3600" dirty="0">
                <a:latin typeface="+mn-lt"/>
                <a:cs typeface="AngsanaUPC" panose="020B0502040204020203" pitchFamily="18" charset="-34"/>
              </a:rPr>
              <a:t>Goals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071963"/>
            <a:ext cx="5558489" cy="4104999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altLang="it-IT" sz="2600" dirty="0">
                <a:cs typeface="AngsanaUPC" panose="02020603050405020304" pitchFamily="18" charset="-34"/>
              </a:rPr>
              <a:t>Learning Italian in friendly atmosphere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altLang="it-IT" sz="2600" dirty="0">
                <a:cs typeface="AngsanaUPC" panose="02020603050405020304" pitchFamily="18" charset="-34"/>
              </a:rPr>
              <a:t>Bonding between children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altLang="it-IT" sz="2600" dirty="0">
                <a:cs typeface="AngsanaUPC" panose="02020603050405020304" pitchFamily="18" charset="-34"/>
              </a:rPr>
              <a:t>Connecting schools, families and the local community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altLang="it-IT" sz="2600" dirty="0">
                <a:cs typeface="AngsanaUPC" panose="02020603050405020304" pitchFamily="18" charset="-34"/>
              </a:rPr>
              <a:t>Promoting intercultural topics and involving citizens in </a:t>
            </a:r>
            <a:r>
              <a:rPr lang="en-US" altLang="it-IT" sz="2600">
                <a:cs typeface="AngsanaUPC" panose="02020603050405020304" pitchFamily="18" charset="-34"/>
              </a:rPr>
              <a:t>local actions</a:t>
            </a:r>
            <a:endParaRPr lang="en-US" altLang="it-IT" sz="2600" dirty="0">
              <a:cs typeface="AngsanaUPC" panose="02020603050405020304" pitchFamily="18" charset="-34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endParaRPr lang="it-IT" altLang="it-IT" sz="1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Block Arc 22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49332C2-82D9-40B8-A3C0-D6399A7440F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631" y="165209"/>
            <a:ext cx="1409700" cy="707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818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726723" cy="1325563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it-IT" sz="3400" dirty="0">
                <a:latin typeface="+mn-lt"/>
                <a:cs typeface="AngsanaUPC" panose="020B0502040204020203"/>
              </a:rPr>
              <a:t>Amici dei Popoli Padova Projects: </a:t>
            </a:r>
            <a:br>
              <a:rPr lang="it-IT" sz="3400" dirty="0">
                <a:latin typeface="+mn-lt"/>
                <a:cs typeface="AngsanaUPC" panose="020B0502040204020203"/>
              </a:rPr>
            </a:br>
            <a:r>
              <a:rPr lang="it-IT" sz="3400" b="1" i="1" dirty="0">
                <a:latin typeface="+mn-lt"/>
                <a:cs typeface="AngsanaUPC" panose="020B0502040204020203"/>
              </a:rPr>
              <a:t>Made in </a:t>
            </a:r>
            <a:r>
              <a:rPr lang="it-IT" sz="3400" b="1" i="1" dirty="0" err="1">
                <a:latin typeface="+mn-lt"/>
                <a:cs typeface="AngsanaUPC" panose="020B0502040204020203"/>
              </a:rPr>
              <a:t>digital</a:t>
            </a:r>
            <a:endParaRPr lang="it-IT" sz="3400" b="1" dirty="0">
              <a:latin typeface="+mn-lt"/>
              <a:cs typeface="AngsanaUPC" panose="020B0502040204020203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it-IT" altLang="it-IT" sz="2000" dirty="0">
                <a:cs typeface="AngsanaUPC" panose="02020603050405020304" pitchFamily="18" charset="-34"/>
              </a:rPr>
              <a:t>A </a:t>
            </a:r>
            <a:r>
              <a:rPr lang="it-IT" altLang="it-IT" sz="2000" dirty="0" err="1">
                <a:cs typeface="AngsanaUPC" panose="02020603050405020304" pitchFamily="18" charset="-34"/>
              </a:rPr>
              <a:t>project</a:t>
            </a:r>
            <a:r>
              <a:rPr lang="it-IT" altLang="it-IT" sz="2000" dirty="0">
                <a:cs typeface="AngsanaUPC" panose="02020603050405020304" pitchFamily="18" charset="-34"/>
              </a:rPr>
              <a:t> </a:t>
            </a:r>
            <a:r>
              <a:rPr lang="it-IT" altLang="it-IT" sz="2000" dirty="0" err="1">
                <a:cs typeface="AngsanaUPC" panose="02020603050405020304" pitchFamily="18" charset="-34"/>
              </a:rPr>
              <a:t>funded</a:t>
            </a:r>
            <a:r>
              <a:rPr lang="it-IT" altLang="it-IT" sz="2000" dirty="0">
                <a:cs typeface="AngsanaUPC" panose="02020603050405020304" pitchFamily="18" charset="-34"/>
              </a:rPr>
              <a:t> by Regione Veneto to </a:t>
            </a:r>
            <a:r>
              <a:rPr lang="it-IT" altLang="it-IT" sz="2000" dirty="0" err="1">
                <a:cs typeface="AngsanaUPC" panose="02020603050405020304" pitchFamily="18" charset="-34"/>
              </a:rPr>
              <a:t>complement</a:t>
            </a:r>
            <a:r>
              <a:rPr lang="it-IT" altLang="it-IT" sz="2000" dirty="0">
                <a:cs typeface="AngsanaUPC" panose="02020603050405020304" pitchFamily="18" charset="-34"/>
              </a:rPr>
              <a:t> </a:t>
            </a:r>
            <a:r>
              <a:rPr lang="it-IT" altLang="it-IT" sz="2000" dirty="0" err="1">
                <a:cs typeface="AngsanaUPC" panose="02020603050405020304" pitchFamily="18" charset="-34"/>
              </a:rPr>
              <a:t>their</a:t>
            </a:r>
            <a:r>
              <a:rPr lang="it-IT" altLang="it-IT" sz="2000" dirty="0">
                <a:cs typeface="AngsanaUPC" panose="02020603050405020304" pitchFamily="18" charset="-34"/>
              </a:rPr>
              <a:t> educational </a:t>
            </a:r>
            <a:r>
              <a:rPr lang="it-IT" altLang="it-IT" sz="2000" dirty="0" err="1">
                <a:cs typeface="AngsanaUPC" panose="02020603050405020304" pitchFamily="18" charset="-34"/>
              </a:rPr>
              <a:t>offer</a:t>
            </a:r>
            <a:r>
              <a:rPr lang="it-IT" altLang="it-IT" sz="2000" dirty="0">
                <a:cs typeface="AngsanaUPC" panose="02020603050405020304" pitchFamily="18" charset="-34"/>
              </a:rPr>
              <a:t> in </a:t>
            </a:r>
            <a:r>
              <a:rPr lang="it-IT" altLang="it-IT" sz="2000" dirty="0" err="1">
                <a:cs typeface="AngsanaUPC" panose="02020603050405020304" pitchFamily="18" charset="-34"/>
              </a:rPr>
              <a:t>secondary</a:t>
            </a:r>
            <a:r>
              <a:rPr lang="it-IT" altLang="it-IT" sz="2000" dirty="0">
                <a:cs typeface="AngsanaUPC" panose="02020603050405020304" pitchFamily="18" charset="-34"/>
              </a:rPr>
              <a:t> </a:t>
            </a:r>
            <a:r>
              <a:rPr lang="it-IT" altLang="it-IT" sz="2000" dirty="0" err="1">
                <a:cs typeface="AngsanaUPC" panose="02020603050405020304" pitchFamily="18" charset="-34"/>
              </a:rPr>
              <a:t>schools</a:t>
            </a:r>
            <a:r>
              <a:rPr lang="it-IT" altLang="it-IT" sz="2000" dirty="0">
                <a:cs typeface="AngsanaUPC" panose="02020603050405020304" pitchFamily="18" charset="-34"/>
              </a:rPr>
              <a:t>.</a:t>
            </a:r>
          </a:p>
          <a:p>
            <a:pPr lvl="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it-IT" altLang="it-IT" sz="2000" b="1" dirty="0" err="1">
                <a:cs typeface="AngsanaUPC" panose="02020603050405020304" pitchFamily="18" charset="-34"/>
              </a:rPr>
              <a:t>SDG’s</a:t>
            </a:r>
            <a:r>
              <a:rPr lang="it-IT" altLang="it-IT" sz="2000" dirty="0">
                <a:cs typeface="AngsanaUPC" panose="02020603050405020304" pitchFamily="18" charset="-34"/>
              </a:rPr>
              <a:t>: </a:t>
            </a:r>
            <a:r>
              <a:rPr lang="it-IT" altLang="it-IT" sz="2000" i="1" dirty="0">
                <a:cs typeface="AngsanaUPC" panose="02020603050405020304" pitchFamily="18" charset="-34"/>
              </a:rPr>
              <a:t>Made in </a:t>
            </a:r>
            <a:r>
              <a:rPr lang="it-IT" altLang="it-IT" sz="2000" i="1" dirty="0" err="1">
                <a:cs typeface="AngsanaUPC" panose="02020603050405020304" pitchFamily="18" charset="-34"/>
              </a:rPr>
              <a:t>digital</a:t>
            </a:r>
            <a:r>
              <a:rPr lang="it-IT" altLang="it-IT" sz="2000" i="1" dirty="0">
                <a:cs typeface="AngsanaUPC" panose="02020603050405020304" pitchFamily="18" charset="-34"/>
              </a:rPr>
              <a:t>  </a:t>
            </a:r>
            <a:r>
              <a:rPr lang="it-IT" altLang="it-IT" sz="2000" dirty="0" err="1">
                <a:cs typeface="AngsanaUPC" panose="02020603050405020304" pitchFamily="18" charset="-34"/>
              </a:rPr>
              <a:t>will</a:t>
            </a:r>
            <a:r>
              <a:rPr lang="it-IT" altLang="it-IT" sz="2000" i="1" dirty="0">
                <a:cs typeface="AngsanaUPC" panose="02020603050405020304" pitchFamily="18" charset="-34"/>
              </a:rPr>
              <a:t> </a:t>
            </a:r>
            <a:r>
              <a:rPr lang="it-IT" altLang="it-IT" sz="2000" dirty="0" err="1">
                <a:cs typeface="AngsanaUPC" panose="02020603050405020304" pitchFamily="18" charset="-34"/>
              </a:rPr>
              <a:t>teach</a:t>
            </a:r>
            <a:r>
              <a:rPr lang="it-IT" altLang="it-IT" sz="2000" dirty="0">
                <a:cs typeface="AngsanaUPC" panose="02020603050405020304" pitchFamily="18" charset="-34"/>
              </a:rPr>
              <a:t> </a:t>
            </a:r>
            <a:r>
              <a:rPr lang="it-IT" altLang="it-IT" sz="2000" dirty="0" err="1">
                <a:cs typeface="AngsanaUPC" panose="02020603050405020304" pitchFamily="18" charset="-34"/>
              </a:rPr>
              <a:t>how</a:t>
            </a:r>
            <a:r>
              <a:rPr lang="it-IT" altLang="it-IT" sz="2000" dirty="0">
                <a:cs typeface="AngsanaUPC" panose="02020603050405020304" pitchFamily="18" charset="-34"/>
              </a:rPr>
              <a:t> new </a:t>
            </a:r>
            <a:r>
              <a:rPr lang="it-IT" altLang="it-IT" sz="2000" dirty="0" err="1">
                <a:cs typeface="AngsanaUPC" panose="02020603050405020304" pitchFamily="18" charset="-34"/>
              </a:rPr>
              <a:t>digital</a:t>
            </a:r>
            <a:r>
              <a:rPr lang="it-IT" altLang="it-IT" sz="2000" dirty="0">
                <a:cs typeface="AngsanaUPC" panose="02020603050405020304" pitchFamily="18" charset="-34"/>
              </a:rPr>
              <a:t> </a:t>
            </a:r>
            <a:r>
              <a:rPr lang="it-IT" altLang="it-IT" sz="2000" dirty="0" err="1">
                <a:cs typeface="AngsanaUPC" panose="02020603050405020304" pitchFamily="18" charset="-34"/>
              </a:rPr>
              <a:t>technologies</a:t>
            </a:r>
            <a:r>
              <a:rPr lang="it-IT" altLang="it-IT" sz="2000" dirty="0">
                <a:cs typeface="AngsanaUPC" panose="02020603050405020304" pitchFamily="18" charset="-34"/>
              </a:rPr>
              <a:t> can </a:t>
            </a:r>
            <a:r>
              <a:rPr lang="it-IT" altLang="it-IT" sz="2000" dirty="0" err="1">
                <a:cs typeface="AngsanaUPC" panose="02020603050405020304" pitchFamily="18" charset="-34"/>
              </a:rPr>
              <a:t>support</a:t>
            </a:r>
            <a:r>
              <a:rPr lang="it-IT" altLang="it-IT" sz="2000" dirty="0">
                <a:cs typeface="AngsanaUPC" panose="02020603050405020304" pitchFamily="18" charset="-34"/>
              </a:rPr>
              <a:t>  the </a:t>
            </a:r>
            <a:r>
              <a:rPr lang="it-IT" altLang="it-IT" sz="2000" dirty="0" err="1">
                <a:cs typeface="AngsanaUPC" panose="02020603050405020304" pitchFamily="18" charset="-34"/>
              </a:rPr>
              <a:t>achievement</a:t>
            </a:r>
            <a:r>
              <a:rPr lang="it-IT" altLang="it-IT" sz="2000" dirty="0">
                <a:cs typeface="AngsanaUPC" panose="02020603050405020304" pitchFamily="18" charset="-34"/>
              </a:rPr>
              <a:t> of </a:t>
            </a:r>
            <a:r>
              <a:rPr lang="it-IT" altLang="it-IT" sz="2000" dirty="0" err="1">
                <a:cs typeface="AngsanaUPC" panose="02020603050405020304" pitchFamily="18" charset="-34"/>
              </a:rPr>
              <a:t>Sustainable</a:t>
            </a:r>
            <a:r>
              <a:rPr lang="it-IT" altLang="it-IT" sz="2000" dirty="0">
                <a:cs typeface="AngsanaUPC" panose="02020603050405020304" pitchFamily="18" charset="-34"/>
              </a:rPr>
              <a:t> Development Goals (</a:t>
            </a:r>
            <a:r>
              <a:rPr lang="it-IT" altLang="it-IT" sz="2000" dirty="0" err="1">
                <a:cs typeface="AngsanaUPC" panose="02020603050405020304" pitchFamily="18" charset="-34"/>
              </a:rPr>
              <a:t>SDG’s</a:t>
            </a:r>
            <a:r>
              <a:rPr lang="it-IT" altLang="it-IT" sz="2000" dirty="0">
                <a:cs typeface="AngsanaUPC" panose="02020603050405020304" pitchFamily="18" charset="-34"/>
              </a:rPr>
              <a:t>) </a:t>
            </a:r>
            <a:r>
              <a:rPr lang="it-IT" altLang="it-IT" sz="2000" dirty="0" err="1">
                <a:cs typeface="AngsanaUPC" panose="02020603050405020304" pitchFamily="18" charset="-34"/>
              </a:rPr>
              <a:t>related</a:t>
            </a:r>
            <a:r>
              <a:rPr lang="it-IT" altLang="it-IT" sz="2000" dirty="0">
                <a:cs typeface="AngsanaUPC" panose="02020603050405020304" pitchFamily="18" charset="-34"/>
              </a:rPr>
              <a:t> to </a:t>
            </a:r>
            <a:r>
              <a:rPr lang="it-IT" altLang="it-IT" sz="2000" b="1" dirty="0" err="1">
                <a:cs typeface="AngsanaUPC" panose="02020603050405020304" pitchFamily="18" charset="-34"/>
              </a:rPr>
              <a:t>migration</a:t>
            </a:r>
            <a:r>
              <a:rPr lang="it-IT" altLang="it-IT" sz="2000" dirty="0">
                <a:cs typeface="AngsanaUPC" panose="02020603050405020304" pitchFamily="18" charset="-34"/>
              </a:rPr>
              <a:t>, </a:t>
            </a:r>
            <a:r>
              <a:rPr lang="it-IT" altLang="it-IT" sz="2000" b="1" dirty="0">
                <a:cs typeface="AngsanaUPC" panose="02020603050405020304" pitchFamily="18" charset="-34"/>
              </a:rPr>
              <a:t>gender </a:t>
            </a:r>
            <a:r>
              <a:rPr lang="it-IT" altLang="it-IT" sz="2000" b="1" dirty="0" err="1">
                <a:cs typeface="AngsanaUPC" panose="02020603050405020304" pitchFamily="18" charset="-34"/>
              </a:rPr>
              <a:t>equality</a:t>
            </a:r>
            <a:r>
              <a:rPr lang="it-IT" altLang="it-IT" sz="2000" dirty="0">
                <a:cs typeface="AngsanaUPC" panose="02020603050405020304" pitchFamily="18" charset="-34"/>
              </a:rPr>
              <a:t>, </a:t>
            </a:r>
            <a:r>
              <a:rPr lang="it-IT" altLang="it-IT" sz="2000" dirty="0" err="1">
                <a:cs typeface="AngsanaUPC" panose="02020603050405020304" pitchFamily="18" charset="-34"/>
              </a:rPr>
              <a:t>tackling</a:t>
            </a:r>
            <a:r>
              <a:rPr lang="it-IT" altLang="it-IT" sz="2000" dirty="0">
                <a:cs typeface="AngsanaUPC" panose="02020603050405020304" pitchFamily="18" charset="-34"/>
              </a:rPr>
              <a:t> </a:t>
            </a:r>
            <a:r>
              <a:rPr lang="it-IT" altLang="it-IT" sz="2000" b="1" dirty="0" err="1">
                <a:cs typeface="AngsanaUPC" panose="02020603050405020304" pitchFamily="18" charset="-34"/>
              </a:rPr>
              <a:t>hate-speech</a:t>
            </a:r>
            <a:r>
              <a:rPr lang="it-IT" altLang="it-IT" sz="2000" dirty="0">
                <a:cs typeface="AngsanaUPC" panose="02020603050405020304" pitchFamily="18" charset="-34"/>
              </a:rPr>
              <a:t> and </a:t>
            </a:r>
            <a:r>
              <a:rPr lang="it-IT" altLang="it-IT" sz="2000" b="1" dirty="0" err="1">
                <a:cs typeface="AngsanaUPC" panose="02020603050405020304" pitchFamily="18" charset="-34"/>
              </a:rPr>
              <a:t>climate</a:t>
            </a:r>
            <a:r>
              <a:rPr lang="it-IT" altLang="it-IT" sz="2000" dirty="0">
                <a:cs typeface="AngsanaUPC" panose="02020603050405020304" pitchFamily="18" charset="-34"/>
              </a:rPr>
              <a:t> </a:t>
            </a:r>
            <a:r>
              <a:rPr lang="it-IT" altLang="it-IT" sz="2000" b="1" dirty="0" err="1">
                <a:cs typeface="AngsanaUPC" panose="02020603050405020304" pitchFamily="18" charset="-34"/>
              </a:rPr>
              <a:t>change</a:t>
            </a:r>
            <a:r>
              <a:rPr lang="it-IT" altLang="it-IT" sz="2000" dirty="0">
                <a:cs typeface="AngsanaUPC" panose="02020603050405020304" pitchFamily="18" charset="-34"/>
              </a:rPr>
              <a:t>. </a:t>
            </a:r>
            <a:endParaRPr lang="it-IT" altLang="it-IT" sz="2000" i="1" dirty="0">
              <a:cs typeface="AngsanaUPC" panose="02020603050405020304" pitchFamily="18" charset="-34"/>
            </a:endParaRPr>
          </a:p>
          <a:p>
            <a:pPr lvl="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it-IT" altLang="it-IT" sz="2000" b="1" dirty="0">
                <a:cs typeface="AngsanaUPC" panose="02020603050405020304" pitchFamily="18" charset="-34"/>
              </a:rPr>
              <a:t>Technologies &amp; Training</a:t>
            </a:r>
            <a:r>
              <a:rPr lang="it-IT" altLang="it-IT" sz="2000" dirty="0">
                <a:cs typeface="AngsanaUPC" panose="02020603050405020304" pitchFamily="18" charset="-34"/>
              </a:rPr>
              <a:t>: </a:t>
            </a:r>
            <a:r>
              <a:rPr lang="it-IT" altLang="it-IT" sz="2000" dirty="0" err="1">
                <a:cs typeface="AngsanaUPC" panose="02020603050405020304" pitchFamily="18" charset="-34"/>
              </a:rPr>
              <a:t>students</a:t>
            </a:r>
            <a:r>
              <a:rPr lang="it-IT" altLang="it-IT" sz="2000" dirty="0">
                <a:cs typeface="AngsanaUPC" panose="02020603050405020304" pitchFamily="18" charset="-34"/>
              </a:rPr>
              <a:t> </a:t>
            </a:r>
            <a:r>
              <a:rPr lang="it-IT" altLang="it-IT" sz="2000" dirty="0" err="1">
                <a:cs typeface="AngsanaUPC" panose="02020603050405020304" pitchFamily="18" charset="-34"/>
              </a:rPr>
              <a:t>will</a:t>
            </a:r>
            <a:r>
              <a:rPr lang="it-IT" altLang="it-IT" sz="2000" dirty="0">
                <a:cs typeface="AngsanaUPC" panose="02020603050405020304" pitchFamily="18" charset="-34"/>
              </a:rPr>
              <a:t> </a:t>
            </a:r>
            <a:r>
              <a:rPr lang="it-IT" altLang="it-IT" sz="2000" dirty="0" err="1">
                <a:cs typeface="AngsanaUPC" panose="02020603050405020304" pitchFamily="18" charset="-34"/>
              </a:rPr>
              <a:t>learn</a:t>
            </a:r>
            <a:r>
              <a:rPr lang="it-IT" altLang="it-IT" sz="2000" dirty="0">
                <a:cs typeface="AngsanaUPC" panose="02020603050405020304" pitchFamily="18" charset="-34"/>
              </a:rPr>
              <a:t> to </a:t>
            </a:r>
            <a:r>
              <a:rPr lang="it-IT" altLang="it-IT" sz="2000" dirty="0" err="1">
                <a:cs typeface="AngsanaUPC" panose="02020603050405020304" pitchFamily="18" charset="-34"/>
              </a:rPr>
              <a:t>find</a:t>
            </a:r>
            <a:r>
              <a:rPr lang="it-IT" altLang="it-IT" sz="2000" dirty="0">
                <a:cs typeface="AngsanaUPC" panose="02020603050405020304" pitchFamily="18" charset="-34"/>
              </a:rPr>
              <a:t> information, </a:t>
            </a:r>
            <a:r>
              <a:rPr lang="it-IT" altLang="it-IT" sz="2000" dirty="0" err="1">
                <a:cs typeface="AngsanaUPC" panose="02020603050405020304" pitchFamily="18" charset="-34"/>
              </a:rPr>
              <a:t>think</a:t>
            </a:r>
            <a:r>
              <a:rPr lang="it-IT" altLang="it-IT" sz="2000" dirty="0">
                <a:cs typeface="AngsanaUPC" panose="02020603050405020304" pitchFamily="18" charset="-34"/>
              </a:rPr>
              <a:t> </a:t>
            </a:r>
            <a:r>
              <a:rPr lang="it-IT" altLang="it-IT" sz="2000" dirty="0" err="1">
                <a:cs typeface="AngsanaUPC" panose="02020603050405020304" pitchFamily="18" charset="-34"/>
              </a:rPr>
              <a:t>critically</a:t>
            </a:r>
            <a:r>
              <a:rPr lang="it-IT" altLang="it-IT" sz="2000" dirty="0">
                <a:cs typeface="AngsanaUPC" panose="02020603050405020304" pitchFamily="18" charset="-34"/>
              </a:rPr>
              <a:t> </a:t>
            </a:r>
            <a:r>
              <a:rPr lang="it-IT" altLang="it-IT" sz="2000" dirty="0" err="1">
                <a:cs typeface="AngsanaUPC" panose="02020603050405020304" pitchFamily="18" charset="-34"/>
              </a:rPr>
              <a:t>while</a:t>
            </a:r>
            <a:r>
              <a:rPr lang="it-IT" altLang="it-IT" sz="2000" dirty="0">
                <a:cs typeface="AngsanaUPC" panose="02020603050405020304" pitchFamily="18" charset="-34"/>
              </a:rPr>
              <a:t> </a:t>
            </a:r>
            <a:r>
              <a:rPr lang="it-IT" altLang="it-IT" sz="2000" dirty="0" err="1">
                <a:cs typeface="AngsanaUPC" panose="02020603050405020304" pitchFamily="18" charset="-34"/>
              </a:rPr>
              <a:t>using</a:t>
            </a:r>
            <a:r>
              <a:rPr lang="it-IT" altLang="it-IT" sz="2000" dirty="0">
                <a:cs typeface="AngsanaUPC" panose="02020603050405020304" pitchFamily="18" charset="-34"/>
              </a:rPr>
              <a:t> </a:t>
            </a:r>
            <a:r>
              <a:rPr lang="it-IT" altLang="it-IT" sz="2000" dirty="0" err="1">
                <a:cs typeface="AngsanaUPC" panose="02020603050405020304" pitchFamily="18" charset="-34"/>
              </a:rPr>
              <a:t>technology</a:t>
            </a:r>
            <a:r>
              <a:rPr lang="it-IT" altLang="it-IT" sz="2000" dirty="0">
                <a:cs typeface="AngsanaUPC" panose="02020603050405020304" pitchFamily="18" charset="-34"/>
              </a:rPr>
              <a:t> and express </a:t>
            </a:r>
            <a:r>
              <a:rPr lang="it-IT" altLang="it-IT" sz="2000" dirty="0" err="1">
                <a:cs typeface="AngsanaUPC" panose="02020603050405020304" pitchFamily="18" charset="-34"/>
              </a:rPr>
              <a:t>their</a:t>
            </a:r>
            <a:r>
              <a:rPr lang="it-IT" altLang="it-IT" sz="2000" dirty="0">
                <a:cs typeface="AngsanaUPC" panose="02020603050405020304" pitchFamily="18" charset="-34"/>
              </a:rPr>
              <a:t> </a:t>
            </a:r>
            <a:r>
              <a:rPr lang="it-IT" altLang="it-IT" sz="2000" dirty="0" err="1">
                <a:cs typeface="AngsanaUPC" panose="02020603050405020304" pitchFamily="18" charset="-34"/>
              </a:rPr>
              <a:t>creativity</a:t>
            </a:r>
            <a:r>
              <a:rPr lang="it-IT" altLang="it-IT" sz="2000" dirty="0">
                <a:cs typeface="AngsanaUPC" panose="02020603050405020304" pitchFamily="18" charset="-34"/>
              </a:rPr>
              <a:t>. The </a:t>
            </a:r>
            <a:r>
              <a:rPr lang="it-IT" altLang="it-IT" sz="2000" dirty="0" err="1">
                <a:cs typeface="AngsanaUPC" panose="02020603050405020304" pitchFamily="18" charset="-34"/>
              </a:rPr>
              <a:t>project</a:t>
            </a:r>
            <a:r>
              <a:rPr lang="it-IT" altLang="it-IT" sz="2000" dirty="0">
                <a:cs typeface="AngsanaUPC" panose="02020603050405020304" pitchFamily="18" charset="-34"/>
              </a:rPr>
              <a:t> </a:t>
            </a:r>
            <a:r>
              <a:rPr lang="it-IT" altLang="it-IT" sz="2000" dirty="0" err="1">
                <a:cs typeface="AngsanaUPC" panose="02020603050405020304" pitchFamily="18" charset="-34"/>
              </a:rPr>
              <a:t>will</a:t>
            </a:r>
            <a:r>
              <a:rPr lang="it-IT" altLang="it-IT" sz="2000" dirty="0">
                <a:cs typeface="AngsanaUPC" panose="02020603050405020304" pitchFamily="18" charset="-34"/>
              </a:rPr>
              <a:t> </a:t>
            </a:r>
            <a:r>
              <a:rPr lang="it-IT" altLang="it-IT" sz="2000" dirty="0" err="1">
                <a:cs typeface="AngsanaUPC" panose="02020603050405020304" pitchFamily="18" charset="-34"/>
              </a:rPr>
              <a:t>train</a:t>
            </a:r>
            <a:r>
              <a:rPr lang="it-IT" altLang="it-IT" sz="2000" dirty="0">
                <a:cs typeface="AngsanaUPC" panose="02020603050405020304" pitchFamily="18" charset="-34"/>
              </a:rPr>
              <a:t> </a:t>
            </a:r>
            <a:r>
              <a:rPr lang="it-IT" altLang="it-IT" sz="2000" dirty="0" err="1">
                <a:cs typeface="AngsanaUPC" panose="02020603050405020304" pitchFamily="18" charset="-34"/>
              </a:rPr>
              <a:t>teachers</a:t>
            </a:r>
            <a:r>
              <a:rPr lang="it-IT" altLang="it-IT" sz="2000" dirty="0">
                <a:cs typeface="AngsanaUPC" panose="02020603050405020304" pitchFamily="18" charset="-34"/>
              </a:rPr>
              <a:t> in </a:t>
            </a:r>
            <a:r>
              <a:rPr lang="it-IT" altLang="it-IT" sz="2000" dirty="0" err="1">
                <a:cs typeface="AngsanaUPC" panose="02020603050405020304" pitchFamily="18" charset="-34"/>
              </a:rPr>
              <a:t>using</a:t>
            </a:r>
            <a:r>
              <a:rPr lang="it-IT" altLang="it-IT" sz="2000" dirty="0">
                <a:cs typeface="AngsanaUPC" panose="02020603050405020304" pitchFamily="18" charset="-34"/>
              </a:rPr>
              <a:t> new </a:t>
            </a:r>
            <a:r>
              <a:rPr lang="it-IT" altLang="it-IT" sz="2000" dirty="0" err="1">
                <a:cs typeface="AngsanaUPC" panose="02020603050405020304" pitchFamily="18" charset="-34"/>
              </a:rPr>
              <a:t>tech</a:t>
            </a:r>
            <a:r>
              <a:rPr lang="it-IT" altLang="it-IT" sz="2000" dirty="0">
                <a:cs typeface="AngsanaUPC" panose="02020603050405020304" pitchFamily="18" charset="-34"/>
              </a:rPr>
              <a:t> </a:t>
            </a:r>
            <a:r>
              <a:rPr lang="it-IT" altLang="it-IT" sz="2000" dirty="0" err="1">
                <a:cs typeface="AngsanaUPC" panose="02020603050405020304" pitchFamily="18" charset="-34"/>
              </a:rPr>
              <a:t>skills</a:t>
            </a:r>
            <a:r>
              <a:rPr lang="it-IT" altLang="it-IT" sz="2000" dirty="0">
                <a:cs typeface="AngsanaUPC" panose="02020603050405020304" pitchFamily="18" charset="-34"/>
              </a:rPr>
              <a:t> and </a:t>
            </a:r>
            <a:r>
              <a:rPr lang="it-IT" altLang="it-IT" sz="2000" dirty="0" err="1">
                <a:cs typeface="AngsanaUPC" panose="02020603050405020304" pitchFamily="18" charset="-34"/>
              </a:rPr>
              <a:t>allow</a:t>
            </a:r>
            <a:r>
              <a:rPr lang="it-IT" altLang="it-IT" sz="2000" dirty="0">
                <a:cs typeface="AngsanaUPC" panose="02020603050405020304" pitchFamily="18" charset="-34"/>
              </a:rPr>
              <a:t> </a:t>
            </a:r>
            <a:r>
              <a:rPr lang="it-IT" altLang="it-IT" sz="2000" dirty="0" err="1">
                <a:cs typeface="AngsanaUPC" panose="02020603050405020304" pitchFamily="18" charset="-34"/>
              </a:rPr>
              <a:t>them</a:t>
            </a:r>
            <a:r>
              <a:rPr lang="it-IT" altLang="it-IT" sz="2000" dirty="0">
                <a:cs typeface="AngsanaUPC" panose="02020603050405020304" pitchFamily="18" charset="-34"/>
              </a:rPr>
              <a:t> to use </a:t>
            </a:r>
            <a:r>
              <a:rPr lang="it-IT" altLang="it-IT" sz="2000" dirty="0" err="1">
                <a:cs typeface="AngsanaUPC" panose="02020603050405020304" pitchFamily="18" charset="-34"/>
              </a:rPr>
              <a:t>technology</a:t>
            </a:r>
            <a:r>
              <a:rPr lang="it-IT" altLang="it-IT" sz="2000" dirty="0">
                <a:cs typeface="AngsanaUPC" panose="02020603050405020304" pitchFamily="18" charset="-34"/>
              </a:rPr>
              <a:t> more </a:t>
            </a:r>
            <a:r>
              <a:rPr lang="it-IT" altLang="it-IT" sz="2000" dirty="0" err="1">
                <a:cs typeface="AngsanaUPC" panose="02020603050405020304" pitchFamily="18" charset="-34"/>
              </a:rPr>
              <a:t>independently</a:t>
            </a:r>
            <a:r>
              <a:rPr lang="it-IT" altLang="it-IT" sz="2000" dirty="0">
                <a:cs typeface="AngsanaUPC" panose="02020603050405020304" pitchFamily="18" charset="-34"/>
              </a:rPr>
              <a:t>. </a:t>
            </a:r>
            <a:r>
              <a:rPr lang="it-IT" altLang="it-IT" sz="2000" dirty="0">
                <a:cs typeface="AngsanaUPC" panose="02020603050405020304" pitchFamily="18" charset="-34"/>
                <a:hlinkClick r:id="rId2"/>
              </a:rPr>
              <a:t>https://www.amicideipopolipadova.it/attivita/educazione-allo-sviluppo/made-in-digital-lagenda-2030-nellera-delle-nuove-tecnologie/</a:t>
            </a:r>
            <a:r>
              <a:rPr lang="it-IT" altLang="it-IT" sz="2000" dirty="0">
                <a:cs typeface="AngsanaUPC" panose="02020603050405020304" pitchFamily="18" charset="-34"/>
              </a:rPr>
              <a:t> </a:t>
            </a:r>
          </a:p>
          <a:p>
            <a:pPr marL="0" lvl="0" indent="0">
              <a:spcBef>
                <a:spcPts val="600"/>
              </a:spcBef>
              <a:buNone/>
            </a:pPr>
            <a:endParaRPr lang="it-IT" altLang="it-IT" sz="2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lvl="0">
              <a:spcBef>
                <a:spcPts val="600"/>
              </a:spcBef>
              <a:buFontTx/>
              <a:buChar char="-"/>
            </a:pPr>
            <a:endParaRPr lang="it-IT" altLang="it-IT" sz="2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lvl="0">
              <a:spcBef>
                <a:spcPts val="600"/>
              </a:spcBef>
              <a:buFontTx/>
              <a:buChar char="-"/>
            </a:pPr>
            <a:endParaRPr lang="it-IT" altLang="it-IT" sz="2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" name="Immagine 11" descr="Immagine che contiene elettronico, computer&#10;&#10;Descrizione generata automaticamente">
            <a:extLst>
              <a:ext uri="{FF2B5EF4-FFF2-40B4-BE49-F238E27FC236}">
                <a16:creationId xmlns:a16="http://schemas.microsoft.com/office/drawing/2014/main" id="{FAF15A5A-98D0-4602-9C58-BBD1668744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1" r="8140" b="-2"/>
          <a:stretch/>
        </p:blipFill>
        <p:spPr>
          <a:xfrm>
            <a:off x="9251576" y="2877672"/>
            <a:ext cx="2755755" cy="2518530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49332C2-82D9-40B8-A3C0-D6399A7440F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551" y="595199"/>
            <a:ext cx="1409700" cy="7073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/>
          <p:cNvSpPr txBox="1"/>
          <p:nvPr/>
        </p:nvSpPr>
        <p:spPr>
          <a:xfrm>
            <a:off x="6874345" y="1690688"/>
            <a:ext cx="4353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3"/>
                </a:solidFill>
                <a:latin typeface="Arial Black" panose="020B0A04020102020204" pitchFamily="34" charset="0"/>
              </a:rPr>
              <a:t>RESULTS: </a:t>
            </a:r>
          </a:p>
          <a:p>
            <a:endParaRPr lang="it-IT" b="1" dirty="0">
              <a:solidFill>
                <a:schemeClr val="accent3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chemeClr val="accent3"/>
                </a:solidFill>
                <a:latin typeface="Arial Black" panose="020B0A04020102020204" pitchFamily="34" charset="0"/>
              </a:rPr>
              <a:t>9 SCHOOLS </a:t>
            </a:r>
            <a:r>
              <a:rPr lang="it-IT" sz="1500" b="1" dirty="0">
                <a:solidFill>
                  <a:schemeClr val="accent3"/>
                </a:solidFill>
                <a:latin typeface="Arial Black" panose="020B0A04020102020204" pitchFamily="34" charset="0"/>
              </a:rPr>
              <a:t>(2019/2020)</a:t>
            </a:r>
          </a:p>
          <a:p>
            <a:endParaRPr lang="it-IT" b="1" dirty="0">
              <a:solidFill>
                <a:schemeClr val="accent3"/>
              </a:solidFill>
              <a:latin typeface="Arial Black" panose="020B0A04020102020204" pitchFamily="34" charset="0"/>
            </a:endParaRPr>
          </a:p>
          <a:p>
            <a:r>
              <a:rPr lang="it-IT" b="1" dirty="0">
                <a:solidFill>
                  <a:schemeClr val="accent3"/>
                </a:solidFill>
                <a:latin typeface="Arial Black" panose="020B0A04020102020204" pitchFamily="34" charset="0"/>
              </a:rPr>
              <a:t>…work in progress!</a:t>
            </a:r>
          </a:p>
        </p:txBody>
      </p:sp>
    </p:spTree>
    <p:extLst>
      <p:ext uri="{BB962C8B-B14F-4D97-AF65-F5344CB8AC3E}">
        <p14:creationId xmlns:p14="http://schemas.microsoft.com/office/powerpoint/2010/main" val="46891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96459" cy="1370148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it-IT" sz="3400" dirty="0">
                <a:latin typeface="+mn-lt"/>
                <a:cs typeface="AngsanaUPC" panose="020B0502040204020203"/>
              </a:rPr>
              <a:t>Amici dei Popoli Padova Projects: </a:t>
            </a:r>
            <a:br>
              <a:rPr lang="it-IT" sz="3400" dirty="0">
                <a:latin typeface="+mn-lt"/>
                <a:cs typeface="AngsanaUPC" panose="020B0502040204020203"/>
              </a:rPr>
            </a:br>
            <a:r>
              <a:rPr lang="it-IT" sz="3400" b="1" i="1" dirty="0">
                <a:latin typeface="+mn-lt"/>
                <a:cs typeface="AngsanaUPC" panose="020B0502040204020203"/>
              </a:rPr>
              <a:t>Start the Change!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4"/>
            <a:ext cx="5393361" cy="472309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it-IT" altLang="it-IT" sz="2000" dirty="0">
                <a:cs typeface="AngsanaUPC" panose="02020603050405020304" pitchFamily="18" charset="-34"/>
              </a:rPr>
              <a:t>A Amici dei Popoli NGO p</a:t>
            </a:r>
            <a:r>
              <a:rPr lang="en-US" altLang="it-IT" sz="2000" dirty="0" err="1">
                <a:cs typeface="AngsanaUPC" panose="02020603050405020304" pitchFamily="18" charset="-34"/>
              </a:rPr>
              <a:t>roject</a:t>
            </a:r>
            <a:r>
              <a:rPr lang="en-US" altLang="it-IT" sz="2000" dirty="0">
                <a:cs typeface="AngsanaUPC" panose="02020603050405020304" pitchFamily="18" charset="-34"/>
              </a:rPr>
              <a:t>, co-funded by the European Commission. It aims to raise European </a:t>
            </a:r>
            <a:r>
              <a:rPr lang="en-US" altLang="it-IT" sz="2000" b="1" dirty="0">
                <a:cs typeface="AngsanaUPC" panose="02020603050405020304" pitchFamily="18" charset="-34"/>
              </a:rPr>
              <a:t>citizens’ awareness </a:t>
            </a:r>
            <a:r>
              <a:rPr lang="en-US" altLang="it-IT" sz="2000" dirty="0">
                <a:cs typeface="AngsanaUPC" panose="02020603050405020304" pitchFamily="18" charset="-34"/>
              </a:rPr>
              <a:t>of the importance of a joint effort to contribute to ending poverty, protecting the planet and ensuring peace and prosperity for all, as stated in the Sustainable Development Goals.</a:t>
            </a:r>
          </a:p>
          <a:p>
            <a:pPr>
              <a:spcBef>
                <a:spcPts val="600"/>
              </a:spcBef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en-US" altLang="it-IT" sz="2000" b="1" dirty="0">
                <a:cs typeface="AngsanaUPC" panose="02020603050405020304" pitchFamily="18" charset="-34"/>
              </a:rPr>
              <a:t>Education: </a:t>
            </a:r>
            <a:r>
              <a:rPr lang="en-US" altLang="it-IT" sz="2000" i="1" dirty="0">
                <a:cs typeface="AngsanaUPC" panose="02020603050405020304" pitchFamily="18" charset="-34"/>
              </a:rPr>
              <a:t>Start the Change! </a:t>
            </a:r>
            <a:r>
              <a:rPr lang="en-US" altLang="it-IT" sz="2000" dirty="0">
                <a:cs typeface="AngsanaUPC" panose="02020603050405020304" pitchFamily="18" charset="-34"/>
              </a:rPr>
              <a:t>proposes a replicable </a:t>
            </a:r>
            <a:r>
              <a:rPr lang="en-US" altLang="it-IT" sz="2000" b="1" dirty="0">
                <a:cs typeface="AngsanaUPC" panose="02020603050405020304" pitchFamily="18" charset="-34"/>
              </a:rPr>
              <a:t>educational model </a:t>
            </a:r>
            <a:r>
              <a:rPr lang="en-US" altLang="it-IT" sz="2000" dirty="0">
                <a:cs typeface="AngsanaUPC" panose="02020603050405020304" pitchFamily="18" charset="-34"/>
              </a:rPr>
              <a:t>to increase the engagement of students and young people within their communities. The project aims to strengthen </a:t>
            </a:r>
            <a:r>
              <a:rPr lang="en-US" altLang="it-IT" sz="2000" b="1" dirty="0">
                <a:cs typeface="AngsanaUPC" panose="02020603050405020304" pitchFamily="18" charset="-34"/>
              </a:rPr>
              <a:t>networks</a:t>
            </a:r>
            <a:r>
              <a:rPr lang="en-US" altLang="it-IT" sz="2000" dirty="0">
                <a:cs typeface="AngsanaUPC" panose="02020603050405020304" pitchFamily="18" charset="-34"/>
              </a:rPr>
              <a:t> among schools, organizations and local authorities.</a:t>
            </a:r>
          </a:p>
          <a:p>
            <a:pPr lvl="0">
              <a:spcBef>
                <a:spcPts val="600"/>
              </a:spcBef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en-US" altLang="it-IT" sz="2000" b="1" dirty="0">
                <a:cs typeface="AngsanaUPC" panose="02020603050405020304" pitchFamily="18" charset="-34"/>
              </a:rPr>
              <a:t>Citizenship: </a:t>
            </a:r>
            <a:r>
              <a:rPr lang="en-US" altLang="it-IT" sz="2000" dirty="0">
                <a:cs typeface="AngsanaUPC" panose="02020603050405020304" pitchFamily="18" charset="-34"/>
              </a:rPr>
              <a:t>The proposed “citizenship paths” invite young people aged 15 to 24 to explore the reality in which they live and reflect on the </a:t>
            </a:r>
            <a:r>
              <a:rPr lang="en-US" altLang="it-IT" sz="2000" b="1" dirty="0">
                <a:cs typeface="AngsanaUPC" panose="02020603050405020304" pitchFamily="18" charset="-34"/>
              </a:rPr>
              <a:t>relationship</a:t>
            </a:r>
            <a:r>
              <a:rPr lang="en-US" altLang="it-IT" sz="2000" dirty="0">
                <a:cs typeface="AngsanaUPC" panose="02020603050405020304" pitchFamily="18" charset="-34"/>
              </a:rPr>
              <a:t> between migration and global inequality.</a:t>
            </a:r>
          </a:p>
          <a:p>
            <a:pPr lvl="0">
              <a:spcBef>
                <a:spcPts val="600"/>
              </a:spcBef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it-IT" altLang="it-IT" sz="2000" dirty="0">
                <a:cs typeface="AngsanaUPC" panose="02020603050405020304" pitchFamily="18" charset="-34"/>
                <a:hlinkClick r:id="rId2"/>
              </a:rPr>
              <a:t>https://www.startthechange.eu/</a:t>
            </a:r>
            <a:r>
              <a:rPr lang="it-IT" altLang="it-IT" sz="2000" dirty="0">
                <a:cs typeface="AngsanaUPC" panose="02020603050405020304" pitchFamily="18" charset="-34"/>
              </a:rPr>
              <a:t> </a:t>
            </a:r>
            <a:endParaRPr lang="it-IT" altLang="it-IT" sz="2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lvl="0">
              <a:spcBef>
                <a:spcPts val="600"/>
              </a:spcBef>
              <a:buFontTx/>
              <a:buChar char="-"/>
            </a:pPr>
            <a:endParaRPr lang="it-IT" altLang="it-IT" sz="2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lvl="0">
              <a:spcBef>
                <a:spcPts val="600"/>
              </a:spcBef>
              <a:buFontTx/>
              <a:buChar char="-"/>
            </a:pPr>
            <a:endParaRPr lang="it-IT" altLang="it-IT" sz="2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49332C2-82D9-40B8-A3C0-D6399A7440F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551" y="634273"/>
            <a:ext cx="1409700" cy="707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magine 14" descr="Immagine che contiene testo&#10;&#10;Descrizione generata automaticamente">
            <a:extLst>
              <a:ext uri="{FF2B5EF4-FFF2-40B4-BE49-F238E27FC236}">
                <a16:creationId xmlns:a16="http://schemas.microsoft.com/office/drawing/2014/main" id="{762E163B-5EB5-44CB-8143-C48B60B09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893" y="3357153"/>
            <a:ext cx="3460521" cy="1885540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6867837" y="1735273"/>
            <a:ext cx="46878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66"/>
                </a:solidFill>
                <a:latin typeface="Arial Black" panose="020B0A04020102020204" pitchFamily="34" charset="0"/>
              </a:rPr>
              <a:t>RESULTS:</a:t>
            </a:r>
          </a:p>
          <a:p>
            <a:endParaRPr lang="it-IT" dirty="0">
              <a:solidFill>
                <a:srgbClr val="FF0066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FF0066"/>
                </a:solidFill>
                <a:latin typeface="Arial Black" panose="020B0A04020102020204" pitchFamily="34" charset="0"/>
              </a:rPr>
              <a:t>10 SCHOOLS</a:t>
            </a:r>
          </a:p>
          <a:p>
            <a:endParaRPr lang="it-IT" dirty="0">
              <a:solidFill>
                <a:srgbClr val="FF0066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FF0066"/>
                </a:solidFill>
                <a:latin typeface="Arial Black" panose="020B0A04020102020204" pitchFamily="34" charset="0"/>
              </a:rPr>
              <a:t>226 STUDENTS </a:t>
            </a:r>
          </a:p>
        </p:txBody>
      </p:sp>
    </p:spTree>
    <p:extLst>
      <p:ext uri="{BB962C8B-B14F-4D97-AF65-F5344CB8AC3E}">
        <p14:creationId xmlns:p14="http://schemas.microsoft.com/office/powerpoint/2010/main" val="8810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2114" y="375699"/>
            <a:ext cx="5969980" cy="145306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it-IT" sz="3400" dirty="0">
                <a:latin typeface="+mn-lt"/>
                <a:cs typeface="AngsanaUPC" panose="020B0502040204020203" pitchFamily="18" charset="-34"/>
              </a:rPr>
              <a:t>Amici dei Popoli Padova Projects: </a:t>
            </a:r>
            <a:br>
              <a:rPr lang="it-IT" sz="3400" dirty="0">
                <a:latin typeface="+mn-lt"/>
                <a:cs typeface="AngsanaUPC" panose="020B0502040204020203" pitchFamily="18" charset="-34"/>
              </a:rPr>
            </a:br>
            <a:r>
              <a:rPr lang="it-IT" sz="3400" b="1" i="1" dirty="0">
                <a:latin typeface="+mn-lt"/>
                <a:cs typeface="AngsanaUPC" panose="020B0502040204020203" pitchFamily="18" charset="-34"/>
              </a:rPr>
              <a:t>Generiamo Una Nuova Italia</a:t>
            </a:r>
            <a:endParaRPr lang="it-IT" sz="3400" b="1" dirty="0">
              <a:latin typeface="+mn-lt"/>
              <a:cs typeface="AngsanaUPC" panose="020B0502040204020203" pitchFamily="18" charset="-34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0459" y="2042345"/>
            <a:ext cx="5915690" cy="4602069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it-IT" altLang="it-IT" sz="1800" dirty="0">
                <a:cs typeface="AngsanaUPC" panose="02020603050405020304" pitchFamily="18" charset="-34"/>
              </a:rPr>
              <a:t>A F.O.C.S.I.V. p</a:t>
            </a:r>
            <a:r>
              <a:rPr lang="en-US" altLang="it-IT" sz="1800" dirty="0" err="1">
                <a:cs typeface="AngsanaUPC" panose="02020603050405020304" pitchFamily="18" charset="-34"/>
              </a:rPr>
              <a:t>roject</a:t>
            </a:r>
            <a:r>
              <a:rPr lang="en-US" altLang="it-IT" sz="1800" dirty="0">
                <a:cs typeface="AngsanaUPC" panose="02020603050405020304" pitchFamily="18" charset="-34"/>
              </a:rPr>
              <a:t>, </a:t>
            </a:r>
            <a:r>
              <a:rPr lang="en-US" altLang="it-IT" sz="1900" dirty="0">
                <a:cs typeface="AngsanaUPC" panose="02020603050405020304" pitchFamily="18" charset="-34"/>
              </a:rPr>
              <a:t>funded by the Italian Ministry of </a:t>
            </a:r>
            <a:r>
              <a:rPr lang="en-US" altLang="it-IT" sz="1900" dirty="0" err="1">
                <a:cs typeface="AngsanaUPC" panose="02020603050405020304" pitchFamily="18" charset="-34"/>
              </a:rPr>
              <a:t>Labour</a:t>
            </a:r>
            <a:r>
              <a:rPr lang="en-US" altLang="it-IT" sz="1900" dirty="0">
                <a:cs typeface="AngsanaUPC" panose="02020603050405020304" pitchFamily="18" charset="-34"/>
              </a:rPr>
              <a:t> and Social Policies.</a:t>
            </a:r>
          </a:p>
          <a:p>
            <a:pPr marL="0" lvl="0" indent="0">
              <a:spcBef>
                <a:spcPts val="600"/>
              </a:spcBef>
              <a:buClr>
                <a:schemeClr val="accent6"/>
              </a:buClr>
              <a:buNone/>
            </a:pPr>
            <a:endParaRPr lang="en-US" altLang="it-IT" sz="1900" dirty="0">
              <a:cs typeface="AngsanaUPC" panose="02020603050405020304" pitchFamily="18" charset="-34"/>
            </a:endParaRPr>
          </a:p>
          <a:p>
            <a:pPr lvl="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altLang="it-IT" sz="1900" b="1" dirty="0">
                <a:cs typeface="AngsanaUPC" panose="02020603050405020304" pitchFamily="18" charset="-34"/>
              </a:rPr>
              <a:t>Integration &amp; Hospitality: </a:t>
            </a:r>
            <a:r>
              <a:rPr lang="en-US" altLang="it-IT" sz="1900" dirty="0">
                <a:cs typeface="AngsanaUPC" panose="02020603050405020304" pitchFamily="18" charset="-34"/>
              </a:rPr>
              <a:t>the project aims to promote equality, justice and an inclusive society. It will empower young second generation migrants by increasing cooperation between schools, local institutions and potential future employers. </a:t>
            </a:r>
          </a:p>
          <a:p>
            <a:pPr marL="0" lvl="0" indent="0">
              <a:spcBef>
                <a:spcPts val="600"/>
              </a:spcBef>
              <a:buClr>
                <a:schemeClr val="accent6"/>
              </a:buClr>
              <a:buNone/>
            </a:pPr>
            <a:endParaRPr lang="en-US" altLang="it-IT" sz="1900" dirty="0">
              <a:cs typeface="AngsanaUPC" panose="02020603050405020304" pitchFamily="18" charset="-34"/>
            </a:endParaRPr>
          </a:p>
          <a:p>
            <a:pPr lvl="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altLang="it-IT" sz="1900" b="1" dirty="0">
                <a:cs typeface="AngsanaUPC" panose="02020603050405020304" pitchFamily="18" charset="-34"/>
              </a:rPr>
              <a:t>Network: </a:t>
            </a:r>
            <a:r>
              <a:rPr lang="en-US" altLang="it-IT" sz="1900" dirty="0">
                <a:cs typeface="AngsanaUPC" panose="02020603050405020304" pitchFamily="18" charset="-34"/>
              </a:rPr>
              <a:t>Development of the cooperation between civil society organizations offering services for migrants. This should lead to more hospitality, integration, volunteering and international solidarity.</a:t>
            </a:r>
          </a:p>
          <a:p>
            <a:pPr lvl="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altLang="it-IT" sz="1900" dirty="0">
                <a:cs typeface="AngsanaUPC" panose="02020603050405020304" pitchFamily="18" charset="-34"/>
                <a:hlinkClick r:id="rId2"/>
              </a:rPr>
              <a:t>http://generiamounanuovaitalia.it/</a:t>
            </a:r>
            <a:r>
              <a:rPr lang="en-US" altLang="it-IT" sz="1900" dirty="0">
                <a:cs typeface="AngsanaUPC" panose="02020603050405020304" pitchFamily="18" charset="-34"/>
              </a:rPr>
              <a:t> </a:t>
            </a:r>
          </a:p>
          <a:p>
            <a:pPr marL="0" lvl="0" indent="0">
              <a:spcBef>
                <a:spcPts val="600"/>
              </a:spcBef>
              <a:buClr>
                <a:schemeClr val="accent6"/>
              </a:buClr>
              <a:buNone/>
            </a:pPr>
            <a:endParaRPr lang="it-IT" altLang="it-IT" sz="2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lvl="0">
              <a:spcBef>
                <a:spcPts val="600"/>
              </a:spcBef>
              <a:buFontTx/>
              <a:buChar char="-"/>
            </a:pPr>
            <a:endParaRPr lang="it-IT" altLang="it-IT" sz="2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lvl="0">
              <a:spcBef>
                <a:spcPts val="600"/>
              </a:spcBef>
              <a:buFontTx/>
              <a:buChar char="-"/>
            </a:pPr>
            <a:endParaRPr lang="it-IT" altLang="it-IT" sz="2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49332C2-82D9-40B8-A3C0-D6399A7440F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248" y="674211"/>
            <a:ext cx="1409700" cy="707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magine 15" descr="Immagine che contiene testo&#10;&#10;Descrizione generata automaticamente">
            <a:extLst>
              <a:ext uri="{FF2B5EF4-FFF2-40B4-BE49-F238E27FC236}">
                <a16:creationId xmlns:a16="http://schemas.microsoft.com/office/drawing/2014/main" id="{191CA9AE-AD9E-4E66-AF0C-01938B717D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211518"/>
            <a:ext cx="3841358" cy="217923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171289" y="1750326"/>
            <a:ext cx="40301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78009"/>
                </a:solidFill>
                <a:latin typeface="Arial Black" panose="020B0A04020102020204" pitchFamily="34" charset="0"/>
              </a:rPr>
              <a:t>RESULTS: </a:t>
            </a:r>
          </a:p>
          <a:p>
            <a:endParaRPr lang="it-IT" dirty="0">
              <a:solidFill>
                <a:srgbClr val="F78009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F78009"/>
                </a:solidFill>
                <a:latin typeface="Arial Black" panose="020B0A04020102020204" pitchFamily="34" charset="0"/>
              </a:rPr>
              <a:t>6 SCHOOLS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>
              <a:solidFill>
                <a:srgbClr val="F78009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F78009"/>
                </a:solidFill>
                <a:latin typeface="Arial Black" panose="020B0A04020102020204" pitchFamily="34" charset="0"/>
              </a:rPr>
              <a:t>144 STUDENTS</a:t>
            </a:r>
          </a:p>
        </p:txBody>
      </p:sp>
    </p:spTree>
    <p:extLst>
      <p:ext uri="{BB962C8B-B14F-4D97-AF65-F5344CB8AC3E}">
        <p14:creationId xmlns:p14="http://schemas.microsoft.com/office/powerpoint/2010/main" val="219961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5189" y="341353"/>
            <a:ext cx="5393360" cy="1325563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it-IT" sz="3600" b="1" dirty="0">
                <a:latin typeface="+mn-lt"/>
                <a:cs typeface="AngsanaUPC" panose="020B0502040204020203" pitchFamily="18" charset="-34"/>
              </a:rPr>
              <a:t>2 - Local Activities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it-IT" altLang="it-IT" sz="2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it-IT" altLang="it-IT" sz="2600" dirty="0" err="1"/>
              <a:t>Italian</a:t>
            </a:r>
            <a:r>
              <a:rPr lang="it-IT" altLang="it-IT" sz="2600" dirty="0"/>
              <a:t> </a:t>
            </a:r>
            <a:r>
              <a:rPr lang="it-IT" altLang="it-IT" sz="2600" dirty="0" err="1"/>
              <a:t>language</a:t>
            </a:r>
            <a:r>
              <a:rPr lang="it-IT" altLang="it-IT" sz="2600" dirty="0"/>
              <a:t> </a:t>
            </a:r>
            <a:r>
              <a:rPr lang="it-IT" altLang="it-IT" sz="2600" dirty="0" err="1"/>
              <a:t>courses</a:t>
            </a:r>
            <a:r>
              <a:rPr lang="it-IT" altLang="it-IT" sz="2600" dirty="0"/>
              <a:t> for </a:t>
            </a:r>
            <a:r>
              <a:rPr lang="it-IT" altLang="it-IT" sz="2600" dirty="0" err="1"/>
              <a:t>adult</a:t>
            </a:r>
            <a:r>
              <a:rPr lang="it-IT" altLang="it-IT" sz="2600" dirty="0"/>
              <a:t> </a:t>
            </a:r>
            <a:r>
              <a:rPr lang="it-IT" altLang="it-IT" sz="2600" dirty="0" err="1"/>
              <a:t>women</a:t>
            </a:r>
            <a:r>
              <a:rPr lang="it-IT" altLang="it-IT" sz="2600" dirty="0"/>
              <a:t> (Basic </a:t>
            </a:r>
            <a:r>
              <a:rPr lang="it-IT" altLang="it-IT" sz="2600" dirty="0" err="1"/>
              <a:t>level</a:t>
            </a:r>
            <a:r>
              <a:rPr lang="it-IT" altLang="it-IT" sz="2600" dirty="0"/>
              <a:t>: A1- A2)</a:t>
            </a:r>
          </a:p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endParaRPr lang="it-IT" altLang="it-IT" sz="2600" dirty="0"/>
          </a:p>
          <a:p>
            <a:pPr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altLang="it-IT" sz="2600" dirty="0"/>
              <a:t>Italian language courses for children</a:t>
            </a:r>
            <a:endParaRPr lang="it-IT" altLang="it-IT" sz="2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it-IT" altLang="it-IT" sz="2000" dirty="0"/>
          </a:p>
          <a:p>
            <a:pPr lvl="0">
              <a:spcBef>
                <a:spcPts val="600"/>
              </a:spcBef>
              <a:buFontTx/>
              <a:buChar char="-"/>
            </a:pPr>
            <a:endParaRPr lang="it-IT" altLang="it-IT" sz="2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49332C2-82D9-40B8-A3C0-D6399A7440F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309" y="663962"/>
            <a:ext cx="1409700" cy="707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628" y="1688160"/>
            <a:ext cx="3783220" cy="283741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67" y="3955374"/>
            <a:ext cx="3785963" cy="26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4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it-IT" altLang="it-IT" sz="3600" dirty="0" err="1">
                <a:latin typeface="+mn-lt"/>
              </a:rPr>
              <a:t>Italian</a:t>
            </a:r>
            <a:r>
              <a:rPr lang="it-IT" altLang="it-IT" sz="3600" dirty="0">
                <a:latin typeface="+mn-lt"/>
              </a:rPr>
              <a:t> Language Courses</a:t>
            </a:r>
            <a:br>
              <a:rPr lang="it-IT" altLang="it-IT" sz="3600" dirty="0">
                <a:latin typeface="+mn-lt"/>
              </a:rPr>
            </a:br>
            <a:r>
              <a:rPr lang="it-IT" altLang="it-IT" sz="3600" dirty="0">
                <a:latin typeface="+mn-lt"/>
              </a:rPr>
              <a:t>3 </a:t>
            </a:r>
            <a:r>
              <a:rPr lang="it-IT" altLang="it-IT" sz="3600" dirty="0" err="1">
                <a:latin typeface="+mn-lt"/>
              </a:rPr>
              <a:t>important</a:t>
            </a:r>
            <a:r>
              <a:rPr lang="it-IT" altLang="it-IT" sz="3600" dirty="0">
                <a:latin typeface="+mn-lt"/>
              </a:rPr>
              <a:t> </a:t>
            </a:r>
            <a:r>
              <a:rPr lang="it-IT" altLang="it-IT" sz="3600" dirty="0" err="1">
                <a:latin typeface="+mn-lt"/>
              </a:rPr>
              <a:t>elements</a:t>
            </a:r>
            <a:r>
              <a:rPr lang="it-IT" altLang="it-IT" sz="3600" dirty="0">
                <a:latin typeface="+mn-lt"/>
              </a:rPr>
              <a:t>:</a:t>
            </a:r>
            <a:endParaRPr lang="it-IT" sz="3600" dirty="0">
              <a:latin typeface="+mn-lt"/>
              <a:cs typeface="AngsanaUPC" panose="020B0502040204020203" pitchFamily="18" charset="-34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36338" y="2071964"/>
            <a:ext cx="4492989" cy="2967195"/>
          </a:xfrm>
        </p:spPr>
        <p:txBody>
          <a:bodyPr>
            <a:normAutofit/>
          </a:bodyPr>
          <a:lstStyle/>
          <a:p>
            <a:pPr marL="0" lvl="0" indent="0">
              <a:spcBef>
                <a:spcPts val="600"/>
              </a:spcBef>
              <a:buNone/>
            </a:pPr>
            <a:endParaRPr lang="it-IT" altLang="it-IT" sz="1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it-IT" altLang="it-IT" sz="2600" b="1" dirty="0" err="1"/>
              <a:t>Women</a:t>
            </a:r>
            <a:endParaRPr lang="it-IT" altLang="it-IT" sz="2600" b="1" dirty="0"/>
          </a:p>
          <a:p>
            <a:pPr marL="0" indent="0">
              <a:buNone/>
            </a:pPr>
            <a:endParaRPr lang="it-IT" altLang="it-IT" sz="2600" b="1" dirty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it-IT" altLang="it-IT" sz="2600" b="1" dirty="0" err="1"/>
              <a:t>Adults</a:t>
            </a:r>
            <a:endParaRPr lang="it-IT" altLang="it-IT" sz="2600" b="1" dirty="0"/>
          </a:p>
          <a:p>
            <a:pPr marL="0" indent="0">
              <a:buNone/>
            </a:pPr>
            <a:endParaRPr lang="it-IT" altLang="it-IT" sz="2600" b="1" dirty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it-IT" altLang="it-IT" sz="2600" b="1" dirty="0" err="1"/>
              <a:t>Migrants</a:t>
            </a:r>
            <a:endParaRPr lang="it-IT" altLang="it-IT" sz="2600" b="1" dirty="0"/>
          </a:p>
          <a:p>
            <a:pPr>
              <a:spcBef>
                <a:spcPts val="600"/>
              </a:spcBef>
              <a:buClr>
                <a:srgbClr val="FF0066"/>
              </a:buClr>
              <a:buFont typeface="Wingdings" panose="05000000000000000000" pitchFamily="2" charset="2"/>
              <a:buChar char="Ø"/>
            </a:pPr>
            <a:endParaRPr lang="it-IT" altLang="it-IT" sz="1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lvl="0">
              <a:spcBef>
                <a:spcPts val="600"/>
              </a:spcBef>
              <a:buFontTx/>
              <a:buChar char="-"/>
            </a:pPr>
            <a:endParaRPr lang="it-IT" altLang="it-IT" sz="1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lvl="0">
              <a:spcBef>
                <a:spcPts val="600"/>
              </a:spcBef>
              <a:buFontTx/>
              <a:buChar char="-"/>
            </a:pPr>
            <a:endParaRPr lang="it-IT" altLang="it-IT" sz="1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Block Arc 22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49332C2-82D9-40B8-A3C0-D6399A7440F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631" y="165209"/>
            <a:ext cx="1409700" cy="707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963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it-IT" altLang="it-IT" sz="3600" dirty="0">
                <a:latin typeface="+mn-lt"/>
              </a:rPr>
              <a:t>Gender</a:t>
            </a:r>
            <a:endParaRPr lang="it-IT" sz="3600" dirty="0">
              <a:latin typeface="AngsanaUPC" panose="020B0502040204020203" pitchFamily="18" charset="-34"/>
              <a:cs typeface="AngsanaUPC" panose="020B0502040204020203" pitchFamily="18" charset="-34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pPr marL="0" lvl="0" indent="0">
              <a:spcBef>
                <a:spcPts val="600"/>
              </a:spcBef>
              <a:buNone/>
            </a:pPr>
            <a:endParaRPr lang="it-IT" altLang="it-IT" sz="1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GB" sz="1800" dirty="0"/>
              <a:t>A lot of these students have been living in Italy for a long time, sometimes years. These years are often spent in isolation: while their husbands and children integrate through their job or schooling, women tend to subordinate their needs to those of the family.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GB" sz="1800" dirty="0"/>
              <a:t>It is important for the class space to be a completely  female space, a sort of time for themselves where to network with other women</a:t>
            </a:r>
            <a:r>
              <a:rPr lang="it-IT" sz="1800" dirty="0"/>
              <a:t>.</a:t>
            </a:r>
          </a:p>
          <a:p>
            <a:pPr marL="0" indent="0">
              <a:buNone/>
              <a:defRPr/>
            </a:pPr>
            <a:r>
              <a:rPr lang="en-US" sz="1800" b="1" i="1" dirty="0"/>
              <a:t>“In these 2 hours of </a:t>
            </a:r>
            <a:r>
              <a:rPr lang="en-US" sz="1800" b="1" i="1" dirty="0" err="1"/>
              <a:t>italian</a:t>
            </a:r>
            <a:r>
              <a:rPr lang="en-US" sz="1800" b="1" i="1" dirty="0"/>
              <a:t> course, all problems and difficulties go away!” </a:t>
            </a:r>
            <a:r>
              <a:rPr lang="en-US" sz="1800" b="1" dirty="0"/>
              <a:t>A.</a:t>
            </a:r>
          </a:p>
          <a:p>
            <a:pPr marL="0" indent="0">
              <a:buNone/>
              <a:defRPr/>
            </a:pPr>
            <a:r>
              <a:rPr lang="en-US" sz="1800" dirty="0"/>
              <a:t>In this female space it is possible to deal with specific topics, such as body, maternity, family relationships, etc., all subjects which would be difficult to discuss with a male presence. </a:t>
            </a:r>
            <a:endParaRPr lang="it-IT" sz="1800" dirty="0"/>
          </a:p>
          <a:p>
            <a:pPr>
              <a:spcBef>
                <a:spcPts val="600"/>
              </a:spcBef>
              <a:buClr>
                <a:srgbClr val="FF0066"/>
              </a:buClr>
              <a:buFont typeface="Wingdings" panose="05000000000000000000" pitchFamily="2" charset="2"/>
              <a:buChar char="Ø"/>
            </a:pPr>
            <a:endParaRPr lang="it-IT" altLang="it-IT" sz="1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lvl="0">
              <a:spcBef>
                <a:spcPts val="600"/>
              </a:spcBef>
              <a:buFontTx/>
              <a:buChar char="-"/>
            </a:pPr>
            <a:endParaRPr lang="it-IT" altLang="it-IT" sz="1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lvl="0">
              <a:spcBef>
                <a:spcPts val="600"/>
              </a:spcBef>
              <a:buFontTx/>
              <a:buChar char="-"/>
            </a:pPr>
            <a:endParaRPr lang="it-IT" altLang="it-IT" sz="1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Block Arc 22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49332C2-82D9-40B8-A3C0-D6399A7440F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631" y="165209"/>
            <a:ext cx="1409700" cy="707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110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it-IT" sz="3600" dirty="0" err="1">
                <a:latin typeface="+mn-lt"/>
              </a:rPr>
              <a:t>Adults</a:t>
            </a:r>
            <a:endParaRPr lang="it-IT" sz="3600" dirty="0">
              <a:latin typeface="+mn-lt"/>
              <a:cs typeface="AngsanaUPC" panose="020B0502040204020203" pitchFamily="18" charset="-34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pPr marL="0" lvl="0" indent="0">
              <a:spcBef>
                <a:spcPts val="600"/>
              </a:spcBef>
              <a:buNone/>
            </a:pPr>
            <a:endParaRPr lang="it-IT" altLang="it-IT" sz="1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altLang="it-IT" sz="2200" dirty="0">
                <a:cs typeface="AngsanaUPC" panose="02020603050405020304" pitchFamily="18" charset="-34"/>
              </a:rPr>
              <a:t>Adult students are </a:t>
            </a:r>
            <a:r>
              <a:rPr lang="en-US" altLang="it-IT" sz="2200" b="1" dirty="0">
                <a:cs typeface="AngsanaUPC" panose="02020603050405020304" pitchFamily="18" charset="-34"/>
              </a:rPr>
              <a:t>goal-oriented</a:t>
            </a:r>
            <a:r>
              <a:rPr lang="en-US" altLang="it-IT" sz="2200" dirty="0">
                <a:cs typeface="AngsanaUPC" panose="02020603050405020304" pitchFamily="18" charset="-34"/>
              </a:rPr>
              <a:t> and know what they want or don’t want to learn.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altLang="it-IT" sz="2200" dirty="0">
                <a:cs typeface="AngsanaUPC" panose="02020603050405020304" pitchFamily="18" charset="-34"/>
              </a:rPr>
              <a:t>Adult  learning is </a:t>
            </a:r>
            <a:r>
              <a:rPr lang="en-US" altLang="it-IT" sz="2200" b="1" dirty="0">
                <a:cs typeface="AngsanaUPC" panose="02020603050405020304" pitchFamily="18" charset="-34"/>
              </a:rPr>
              <a:t>concrete and functional </a:t>
            </a:r>
            <a:r>
              <a:rPr lang="en-US" altLang="it-IT" sz="2200" dirty="0">
                <a:cs typeface="AngsanaUPC" panose="02020603050405020304" pitchFamily="18" charset="-34"/>
              </a:rPr>
              <a:t>in daily life and comes from concrete needs, leading to strong personal </a:t>
            </a:r>
            <a:r>
              <a:rPr lang="en-US" altLang="it-IT" sz="2200" b="1" dirty="0">
                <a:cs typeface="AngsanaUPC" panose="02020603050405020304" pitchFamily="18" charset="-34"/>
              </a:rPr>
              <a:t>motivation</a:t>
            </a:r>
            <a:r>
              <a:rPr lang="en-US" altLang="it-IT" sz="2200" dirty="0">
                <a:cs typeface="AngsanaUPC" panose="02020603050405020304" pitchFamily="18" charset="-34"/>
              </a:rPr>
              <a:t>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altLang="it-IT" sz="2200" dirty="0">
                <a:cs typeface="AngsanaUPC" panose="02020603050405020304" pitchFamily="18" charset="-34"/>
              </a:rPr>
              <a:t>It’s important to adapt to students’ needs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altLang="it-IT" sz="2200" dirty="0">
                <a:cs typeface="AngsanaUPC" panose="02020603050405020304" pitchFamily="18" charset="-34"/>
              </a:rPr>
              <a:t>The desire to learn Italian is also connected to the will to reclaim their </a:t>
            </a:r>
            <a:r>
              <a:rPr lang="en-US" altLang="it-IT" sz="2200" b="1" dirty="0">
                <a:cs typeface="AngsanaUPC" panose="02020603050405020304" pitchFamily="18" charset="-34"/>
              </a:rPr>
              <a:t>parental role </a:t>
            </a:r>
            <a:r>
              <a:rPr lang="en-US" altLang="it-IT" sz="2200" dirty="0">
                <a:cs typeface="AngsanaUPC" panose="02020603050405020304" pitchFamily="18" charset="-34"/>
              </a:rPr>
              <a:t>by being able to support their kids with homework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endParaRPr lang="it-IT" altLang="it-IT" sz="1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lvl="0">
              <a:spcBef>
                <a:spcPts val="600"/>
              </a:spcBef>
              <a:buFontTx/>
              <a:buChar char="-"/>
            </a:pPr>
            <a:endParaRPr lang="it-IT" altLang="it-IT" sz="1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lvl="0">
              <a:spcBef>
                <a:spcPts val="600"/>
              </a:spcBef>
              <a:buFontTx/>
              <a:buChar char="-"/>
            </a:pPr>
            <a:endParaRPr lang="it-IT" altLang="it-IT" sz="1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Block Arc 22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49332C2-82D9-40B8-A3C0-D6399A7440F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631" y="165209"/>
            <a:ext cx="1409700" cy="707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650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1213</Words>
  <Application>Microsoft Office PowerPoint</Application>
  <PresentationFormat>Widescreen</PresentationFormat>
  <Paragraphs>143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8" baseType="lpstr">
      <vt:lpstr>AngsanaUPC</vt:lpstr>
      <vt:lpstr>Arial</vt:lpstr>
      <vt:lpstr>Arial Black</vt:lpstr>
      <vt:lpstr>Calibri</vt:lpstr>
      <vt:lpstr>Calibri Light</vt:lpstr>
      <vt:lpstr>Wingdings</vt:lpstr>
      <vt:lpstr>Office Theme</vt:lpstr>
      <vt:lpstr>Amici dei Popoli Padova:  Who are we?</vt:lpstr>
      <vt:lpstr>Amici dei Popoli Padova:  What do we do?</vt:lpstr>
      <vt:lpstr>Amici dei Popoli Padova Projects:  Made in digital</vt:lpstr>
      <vt:lpstr>Amici dei Popoli Padova Projects:  Start the Change!</vt:lpstr>
      <vt:lpstr>Amici dei Popoli Padova Projects:  Generiamo Una Nuova Italia</vt:lpstr>
      <vt:lpstr>2 - Local Activities</vt:lpstr>
      <vt:lpstr>Italian Language Courses 3 important elements:</vt:lpstr>
      <vt:lpstr>Gender</vt:lpstr>
      <vt:lpstr>Adults</vt:lpstr>
      <vt:lpstr>Migrants</vt:lpstr>
      <vt:lpstr>Our classes:</vt:lpstr>
      <vt:lpstr>Methods and instruments:</vt:lpstr>
      <vt:lpstr>Partecipative classes</vt:lpstr>
      <vt:lpstr>Goals</vt:lpstr>
      <vt:lpstr>Field trips..</vt:lpstr>
      <vt:lpstr>Create a team..</vt:lpstr>
      <vt:lpstr>Italian language courses for children</vt:lpstr>
      <vt:lpstr>Italian language courses for children- online</vt:lpstr>
      <vt:lpstr>Network</vt:lpstr>
      <vt:lpstr>Methodologies</vt:lpstr>
      <vt:lpstr>Goals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Amici dei popoli: Who we are?</dc:title>
  <dc:creator>Amici Dei Popoli</dc:creator>
  <cp:lastModifiedBy>Paola</cp:lastModifiedBy>
  <cp:revision>40</cp:revision>
  <dcterms:created xsi:type="dcterms:W3CDTF">2020-10-15T13:16:01Z</dcterms:created>
  <dcterms:modified xsi:type="dcterms:W3CDTF">2020-10-22T09:20:40Z</dcterms:modified>
</cp:coreProperties>
</file>